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61" r:id="rId1"/>
  </p:sldMasterIdLst>
  <p:notesMasterIdLst>
    <p:notesMasterId r:id="rId30"/>
  </p:notesMasterIdLst>
  <p:handoutMasterIdLst>
    <p:handoutMasterId r:id="rId31"/>
  </p:handout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8" r:id="rId22"/>
    <p:sldId id="275" r:id="rId23"/>
    <p:sldId id="276" r:id="rId24"/>
    <p:sldId id="279" r:id="rId25"/>
    <p:sldId id="280" r:id="rId26"/>
    <p:sldId id="281" r:id="rId27"/>
    <p:sldId id="282" r:id="rId28"/>
    <p:sldId id="283" r:id="rId29"/>
  </p:sldIdLst>
  <p:sldSz cx="8648700" cy="6477000"/>
  <p:notesSz cx="9926638" cy="6797675"/>
  <p:defaultTextStyle>
    <a:defPPr>
      <a:defRPr lang="de-DE"/>
    </a:defPPr>
    <a:lvl1pPr algn="l" rtl="0" eaLnBrk="0" fontAlgn="base" hangingPunct="0">
      <a:lnSpc>
        <a:spcPts val="1613"/>
      </a:lnSpc>
      <a:spcBef>
        <a:spcPct val="0"/>
      </a:spcBef>
      <a:spcAft>
        <a:spcPct val="0"/>
      </a:spcAft>
      <a:buSzPct val="90000"/>
      <a:buFont typeface="Symbol" pitchFamily="18" charset="2"/>
      <a:defRPr sz="1100" kern="1200">
        <a:solidFill>
          <a:schemeClr val="tx1"/>
        </a:solidFill>
        <a:latin typeface="URWEgyptienneT" pitchFamily="2" charset="0"/>
        <a:ea typeface="+mn-ea"/>
        <a:cs typeface="+mn-cs"/>
      </a:defRPr>
    </a:lvl1pPr>
    <a:lvl2pPr marL="457200" algn="l" rtl="0" eaLnBrk="0" fontAlgn="base" hangingPunct="0">
      <a:lnSpc>
        <a:spcPts val="1613"/>
      </a:lnSpc>
      <a:spcBef>
        <a:spcPct val="0"/>
      </a:spcBef>
      <a:spcAft>
        <a:spcPct val="0"/>
      </a:spcAft>
      <a:buSzPct val="90000"/>
      <a:buFont typeface="Symbol" pitchFamily="18" charset="2"/>
      <a:defRPr sz="1100" kern="1200">
        <a:solidFill>
          <a:schemeClr val="tx1"/>
        </a:solidFill>
        <a:latin typeface="URWEgyptienneT" pitchFamily="2" charset="0"/>
        <a:ea typeface="+mn-ea"/>
        <a:cs typeface="+mn-cs"/>
      </a:defRPr>
    </a:lvl2pPr>
    <a:lvl3pPr marL="914400" algn="l" rtl="0" eaLnBrk="0" fontAlgn="base" hangingPunct="0">
      <a:lnSpc>
        <a:spcPts val="1613"/>
      </a:lnSpc>
      <a:spcBef>
        <a:spcPct val="0"/>
      </a:spcBef>
      <a:spcAft>
        <a:spcPct val="0"/>
      </a:spcAft>
      <a:buSzPct val="90000"/>
      <a:buFont typeface="Symbol" pitchFamily="18" charset="2"/>
      <a:defRPr sz="1100" kern="1200">
        <a:solidFill>
          <a:schemeClr val="tx1"/>
        </a:solidFill>
        <a:latin typeface="URWEgyptienneT" pitchFamily="2" charset="0"/>
        <a:ea typeface="+mn-ea"/>
        <a:cs typeface="+mn-cs"/>
      </a:defRPr>
    </a:lvl3pPr>
    <a:lvl4pPr marL="1371600" algn="l" rtl="0" eaLnBrk="0" fontAlgn="base" hangingPunct="0">
      <a:lnSpc>
        <a:spcPts val="1613"/>
      </a:lnSpc>
      <a:spcBef>
        <a:spcPct val="0"/>
      </a:spcBef>
      <a:spcAft>
        <a:spcPct val="0"/>
      </a:spcAft>
      <a:buSzPct val="90000"/>
      <a:buFont typeface="Symbol" pitchFamily="18" charset="2"/>
      <a:defRPr sz="1100" kern="1200">
        <a:solidFill>
          <a:schemeClr val="tx1"/>
        </a:solidFill>
        <a:latin typeface="URWEgyptienneT" pitchFamily="2" charset="0"/>
        <a:ea typeface="+mn-ea"/>
        <a:cs typeface="+mn-cs"/>
      </a:defRPr>
    </a:lvl4pPr>
    <a:lvl5pPr marL="1828800" algn="l" rtl="0" eaLnBrk="0" fontAlgn="base" hangingPunct="0">
      <a:lnSpc>
        <a:spcPts val="1613"/>
      </a:lnSpc>
      <a:spcBef>
        <a:spcPct val="0"/>
      </a:spcBef>
      <a:spcAft>
        <a:spcPct val="0"/>
      </a:spcAft>
      <a:buSzPct val="90000"/>
      <a:buFont typeface="Symbol" pitchFamily="18" charset="2"/>
      <a:defRPr sz="1100" kern="1200">
        <a:solidFill>
          <a:schemeClr val="tx1"/>
        </a:solidFill>
        <a:latin typeface="URWEgyptienneT" pitchFamily="2" charset="0"/>
        <a:ea typeface="+mn-ea"/>
        <a:cs typeface="+mn-cs"/>
      </a:defRPr>
    </a:lvl5pPr>
    <a:lvl6pPr marL="2286000" algn="l" defTabSz="914400" rtl="0" eaLnBrk="1" latinLnBrk="0" hangingPunct="1">
      <a:defRPr sz="1100" kern="1200">
        <a:solidFill>
          <a:schemeClr val="tx1"/>
        </a:solidFill>
        <a:latin typeface="URWEgyptienneT" pitchFamily="2" charset="0"/>
        <a:ea typeface="+mn-ea"/>
        <a:cs typeface="+mn-cs"/>
      </a:defRPr>
    </a:lvl6pPr>
    <a:lvl7pPr marL="2743200" algn="l" defTabSz="914400" rtl="0" eaLnBrk="1" latinLnBrk="0" hangingPunct="1">
      <a:defRPr sz="1100" kern="1200">
        <a:solidFill>
          <a:schemeClr val="tx1"/>
        </a:solidFill>
        <a:latin typeface="URWEgyptienneT" pitchFamily="2" charset="0"/>
        <a:ea typeface="+mn-ea"/>
        <a:cs typeface="+mn-cs"/>
      </a:defRPr>
    </a:lvl7pPr>
    <a:lvl8pPr marL="3200400" algn="l" defTabSz="914400" rtl="0" eaLnBrk="1" latinLnBrk="0" hangingPunct="1">
      <a:defRPr sz="1100" kern="1200">
        <a:solidFill>
          <a:schemeClr val="tx1"/>
        </a:solidFill>
        <a:latin typeface="URWEgyptienneT" pitchFamily="2" charset="0"/>
        <a:ea typeface="+mn-ea"/>
        <a:cs typeface="+mn-cs"/>
      </a:defRPr>
    </a:lvl8pPr>
    <a:lvl9pPr marL="3657600" algn="l" defTabSz="914400" rtl="0" eaLnBrk="1" latinLnBrk="0" hangingPunct="1">
      <a:defRPr sz="1100" kern="1200">
        <a:solidFill>
          <a:schemeClr val="tx1"/>
        </a:solidFill>
        <a:latin typeface="URWEgyptienneT" pitchFamily="2" charset="0"/>
        <a:ea typeface="+mn-ea"/>
        <a:cs typeface="+mn-cs"/>
      </a:defRPr>
    </a:lvl9pPr>
  </p:defaultTextStyle>
  <p:extLst>
    <p:ext uri="{EFAFB233-063F-42B5-8137-9DF3F51BA10A}">
      <p15:sldGuideLst xmlns:p15="http://schemas.microsoft.com/office/powerpoint/2012/main">
        <p15:guide id="1" orient="horz" pos="2040">
          <p15:clr>
            <a:srgbClr val="A4A3A4"/>
          </p15:clr>
        </p15:guide>
        <p15:guide id="2" pos="27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00415F"/>
    <a:srgbClr val="0998D9"/>
    <a:srgbClr val="0B92CD"/>
    <a:srgbClr val="7D99BA"/>
    <a:srgbClr val="9EC9E3"/>
    <a:srgbClr val="ABB8C2"/>
    <a:srgbClr val="0041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4660"/>
  </p:normalViewPr>
  <p:slideViewPr>
    <p:cSldViewPr>
      <p:cViewPr varScale="1">
        <p:scale>
          <a:sx n="74" d="100"/>
          <a:sy n="74" d="100"/>
        </p:scale>
        <p:origin x="1368" y="72"/>
      </p:cViewPr>
      <p:guideLst>
        <p:guide orient="horz" pos="2040"/>
        <p:guide pos="272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430212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buSzTx/>
              <a:buFontTx/>
              <a:buNone/>
              <a:defRPr sz="1200">
                <a:latin typeface="Arial" charset="0"/>
              </a:defRPr>
            </a:lvl1pPr>
          </a:lstStyle>
          <a:p>
            <a:pPr>
              <a:defRPr/>
            </a:pPr>
            <a:endParaRPr lang="en-GB"/>
          </a:p>
        </p:txBody>
      </p:sp>
      <p:sp>
        <p:nvSpPr>
          <p:cNvPr id="52227" name="Rectangle 3"/>
          <p:cNvSpPr>
            <a:spLocks noGrp="1" noChangeArrowheads="1"/>
          </p:cNvSpPr>
          <p:nvPr>
            <p:ph type="dt" sz="quarter" idx="1"/>
          </p:nvPr>
        </p:nvSpPr>
        <p:spPr bwMode="auto">
          <a:xfrm>
            <a:off x="5624513" y="0"/>
            <a:ext cx="430212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buSzTx/>
              <a:buFontTx/>
              <a:buNone/>
              <a:defRPr sz="1200">
                <a:latin typeface="Arial" charset="0"/>
              </a:defRPr>
            </a:lvl1pPr>
          </a:lstStyle>
          <a:p>
            <a:pPr>
              <a:defRPr/>
            </a:pPr>
            <a:endParaRPr lang="en-GB"/>
          </a:p>
        </p:txBody>
      </p:sp>
      <p:sp>
        <p:nvSpPr>
          <p:cNvPr id="52228" name="Rectangle 4"/>
          <p:cNvSpPr>
            <a:spLocks noGrp="1" noChangeArrowheads="1"/>
          </p:cNvSpPr>
          <p:nvPr>
            <p:ph type="ftr" sz="quarter" idx="2"/>
          </p:nvPr>
        </p:nvSpPr>
        <p:spPr bwMode="auto">
          <a:xfrm>
            <a:off x="0" y="6457950"/>
            <a:ext cx="4302125"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buSzTx/>
              <a:buFontTx/>
              <a:buNone/>
              <a:defRPr sz="1200">
                <a:latin typeface="Arial" charset="0"/>
              </a:defRPr>
            </a:lvl1pPr>
          </a:lstStyle>
          <a:p>
            <a:pPr>
              <a:defRPr/>
            </a:pPr>
            <a:endParaRPr lang="en-GB"/>
          </a:p>
        </p:txBody>
      </p:sp>
      <p:sp>
        <p:nvSpPr>
          <p:cNvPr id="52229" name="Rectangle 5"/>
          <p:cNvSpPr>
            <a:spLocks noGrp="1" noChangeArrowheads="1"/>
          </p:cNvSpPr>
          <p:nvPr>
            <p:ph type="sldNum" sz="quarter" idx="3"/>
          </p:nvPr>
        </p:nvSpPr>
        <p:spPr bwMode="auto">
          <a:xfrm>
            <a:off x="5624513" y="6457950"/>
            <a:ext cx="4302125"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buSzTx/>
              <a:buFontTx/>
              <a:buNone/>
              <a:defRPr sz="1200">
                <a:latin typeface="Arial" charset="0"/>
              </a:defRPr>
            </a:lvl1pPr>
          </a:lstStyle>
          <a:p>
            <a:pPr>
              <a:defRPr/>
            </a:pPr>
            <a:fld id="{3E624736-B09B-4DFF-9F45-1B8C77C9DF5E}" type="slidenum">
              <a:rPr lang="en-GB"/>
              <a:pPr>
                <a:defRPr/>
              </a:pPr>
              <a:t>‹Nr.›</a:t>
            </a:fld>
            <a:endParaRPr lang="en-GB"/>
          </a:p>
        </p:txBody>
      </p:sp>
    </p:spTree>
    <p:extLst>
      <p:ext uri="{BB962C8B-B14F-4D97-AF65-F5344CB8AC3E}">
        <p14:creationId xmlns:p14="http://schemas.microsoft.com/office/powerpoint/2010/main" val="2286549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30212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buSzTx/>
              <a:buFontTx/>
              <a:buNone/>
              <a:defRPr sz="1200">
                <a:latin typeface="Times" pitchFamily="18" charset="0"/>
              </a:defRPr>
            </a:lvl1pPr>
          </a:lstStyle>
          <a:p>
            <a:pPr>
              <a:defRPr/>
            </a:pPr>
            <a:endParaRPr lang="de-DE" altLang="de-DE"/>
          </a:p>
        </p:txBody>
      </p:sp>
      <p:sp>
        <p:nvSpPr>
          <p:cNvPr id="4099" name="Rectangle 3"/>
          <p:cNvSpPr>
            <a:spLocks noGrp="1" noChangeArrowheads="1"/>
          </p:cNvSpPr>
          <p:nvPr>
            <p:ph type="dt" idx="1"/>
          </p:nvPr>
        </p:nvSpPr>
        <p:spPr bwMode="auto">
          <a:xfrm>
            <a:off x="5624513" y="0"/>
            <a:ext cx="430212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buSzTx/>
              <a:buFontTx/>
              <a:buNone/>
              <a:defRPr sz="1200">
                <a:latin typeface="Times" pitchFamily="18" charset="0"/>
              </a:defRPr>
            </a:lvl1pPr>
          </a:lstStyle>
          <a:p>
            <a:pPr>
              <a:defRPr/>
            </a:pPr>
            <a:endParaRPr lang="de-DE" altLang="de-DE"/>
          </a:p>
        </p:txBody>
      </p:sp>
      <p:sp>
        <p:nvSpPr>
          <p:cNvPr id="12292" name="Rectangle 4"/>
          <p:cNvSpPr>
            <a:spLocks noGrp="1" noRot="1" noChangeAspect="1" noChangeArrowheads="1" noTextEdit="1"/>
          </p:cNvSpPr>
          <p:nvPr>
            <p:ph type="sldImg" idx="2"/>
          </p:nvPr>
        </p:nvSpPr>
        <p:spPr bwMode="auto">
          <a:xfrm>
            <a:off x="3262313" y="509588"/>
            <a:ext cx="3402012" cy="254952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1323975" y="3228975"/>
            <a:ext cx="7278688" cy="30591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altLang="de-DE" noProof="0" smtClean="0"/>
              <a:t>Klicken Sie, um die Textformatierung des Masters zu bearbeiten.</a:t>
            </a:r>
          </a:p>
          <a:p>
            <a:pPr lvl="1"/>
            <a:r>
              <a:rPr lang="de-DE" altLang="de-DE" noProof="0" smtClean="0"/>
              <a:t>Zweite Ebene</a:t>
            </a:r>
          </a:p>
          <a:p>
            <a:pPr lvl="2"/>
            <a:r>
              <a:rPr lang="de-DE" altLang="de-DE" noProof="0" smtClean="0"/>
              <a:t>Dritte Ebene</a:t>
            </a:r>
          </a:p>
          <a:p>
            <a:pPr lvl="3"/>
            <a:r>
              <a:rPr lang="de-DE" altLang="de-DE" noProof="0" smtClean="0"/>
              <a:t>Vierte Ebene</a:t>
            </a:r>
          </a:p>
          <a:p>
            <a:pPr lvl="4"/>
            <a:r>
              <a:rPr lang="de-DE" altLang="de-DE" noProof="0" smtClean="0"/>
              <a:t>Fünfte Ebene</a:t>
            </a:r>
          </a:p>
        </p:txBody>
      </p:sp>
      <p:sp>
        <p:nvSpPr>
          <p:cNvPr id="4102" name="Rectangle 6"/>
          <p:cNvSpPr>
            <a:spLocks noGrp="1" noChangeArrowheads="1"/>
          </p:cNvSpPr>
          <p:nvPr>
            <p:ph type="ftr" sz="quarter" idx="4"/>
          </p:nvPr>
        </p:nvSpPr>
        <p:spPr bwMode="auto">
          <a:xfrm>
            <a:off x="0" y="6457950"/>
            <a:ext cx="4302125"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buSzTx/>
              <a:buFontTx/>
              <a:buNone/>
              <a:defRPr sz="1200">
                <a:latin typeface="Times" pitchFamily="18" charset="0"/>
              </a:defRPr>
            </a:lvl1pPr>
          </a:lstStyle>
          <a:p>
            <a:pPr>
              <a:defRPr/>
            </a:pPr>
            <a:endParaRPr lang="de-DE" altLang="de-DE"/>
          </a:p>
        </p:txBody>
      </p:sp>
      <p:sp>
        <p:nvSpPr>
          <p:cNvPr id="4103" name="Rectangle 7"/>
          <p:cNvSpPr>
            <a:spLocks noGrp="1" noChangeArrowheads="1"/>
          </p:cNvSpPr>
          <p:nvPr>
            <p:ph type="sldNum" sz="quarter" idx="5"/>
          </p:nvPr>
        </p:nvSpPr>
        <p:spPr bwMode="auto">
          <a:xfrm>
            <a:off x="5624513" y="6457950"/>
            <a:ext cx="4302125"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buSzTx/>
              <a:buFontTx/>
              <a:buNone/>
              <a:defRPr sz="1200">
                <a:latin typeface="Times" pitchFamily="18" charset="0"/>
              </a:defRPr>
            </a:lvl1pPr>
          </a:lstStyle>
          <a:p>
            <a:pPr>
              <a:defRPr/>
            </a:pPr>
            <a:fld id="{9DE10610-53F7-4159-B8F9-B0CF7B1BFBFF}" type="slidenum">
              <a:rPr lang="de-DE" altLang="de-DE"/>
              <a:pPr>
                <a:defRPr/>
              </a:pPr>
              <a:t>‹Nr.›</a:t>
            </a:fld>
            <a:endParaRPr lang="de-DE" altLang="de-DE"/>
          </a:p>
        </p:txBody>
      </p:sp>
    </p:spTree>
    <p:extLst>
      <p:ext uri="{BB962C8B-B14F-4D97-AF65-F5344CB8AC3E}">
        <p14:creationId xmlns:p14="http://schemas.microsoft.com/office/powerpoint/2010/main" val="40508837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3">
        <a:schemeClr val="bg1"/>
      </p:bgRef>
    </p:bg>
    <p:spTree>
      <p:nvGrpSpPr>
        <p:cNvPr id="1" name=""/>
        <p:cNvGrpSpPr/>
        <p:nvPr/>
      </p:nvGrpSpPr>
      <p:grpSpPr>
        <a:xfrm>
          <a:off x="0" y="0"/>
          <a:ext cx="0" cy="0"/>
          <a:chOff x="0" y="0"/>
          <a:chExt cx="0" cy="0"/>
        </a:xfrm>
      </p:grpSpPr>
      <p:sp>
        <p:nvSpPr>
          <p:cNvPr id="12" name="Rechteck 11"/>
          <p:cNvSpPr/>
          <p:nvPr/>
        </p:nvSpPr>
        <p:spPr>
          <a:xfrm>
            <a:off x="0" y="0"/>
            <a:ext cx="8648700" cy="6477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86429" tIns="43215" rIns="86429" bIns="43215" rtlCol="0" anchor="ctr"/>
          <a:lstStyle/>
          <a:p>
            <a:pPr algn="ctr" eaLnBrk="1" latinLnBrk="0" hangingPunct="1"/>
            <a:endParaRPr kumimoji="0" lang="en-US"/>
          </a:p>
        </p:txBody>
      </p:sp>
      <p:sp useBgFill="1">
        <p:nvSpPr>
          <p:cNvPr id="13" name="Abgerundetes Rechteck 12"/>
          <p:cNvSpPr/>
          <p:nvPr/>
        </p:nvSpPr>
        <p:spPr>
          <a:xfrm>
            <a:off x="61775" y="65880"/>
            <a:ext cx="8525148" cy="6320412"/>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86429" tIns="43215" rIns="86429" bIns="43215" anchor="ctr"/>
          <a:lstStyle/>
          <a:p>
            <a:pPr algn="ctr" eaLnBrk="1" latinLnBrk="0" hangingPunct="1"/>
            <a:endParaRPr kumimoji="0" lang="en-US"/>
          </a:p>
        </p:txBody>
      </p:sp>
      <p:sp>
        <p:nvSpPr>
          <p:cNvPr id="9" name="Untertitel 8"/>
          <p:cNvSpPr>
            <a:spLocks noGrp="1"/>
          </p:cNvSpPr>
          <p:nvPr>
            <p:ph type="subTitle" idx="1"/>
          </p:nvPr>
        </p:nvSpPr>
        <p:spPr>
          <a:xfrm>
            <a:off x="1225233" y="3022600"/>
            <a:ext cx="6054090" cy="1511300"/>
          </a:xfrm>
        </p:spPr>
        <p:txBody>
          <a:bodyPr/>
          <a:lstStyle>
            <a:lvl1pPr marL="0" indent="0" algn="ctr">
              <a:buNone/>
              <a:defRPr sz="2500">
                <a:solidFill>
                  <a:schemeClr val="tx2"/>
                </a:solidFill>
              </a:defRPr>
            </a:lvl1pPr>
            <a:lvl2pPr marL="432145" indent="0" algn="ctr">
              <a:buNone/>
            </a:lvl2pPr>
            <a:lvl3pPr marL="864291" indent="0" algn="ctr">
              <a:buNone/>
            </a:lvl3pPr>
            <a:lvl4pPr marL="1296436" indent="0" algn="ctr">
              <a:buNone/>
            </a:lvl4pPr>
            <a:lvl5pPr marL="1728582" indent="0" algn="ctr">
              <a:buNone/>
            </a:lvl5pPr>
            <a:lvl6pPr marL="2160727" indent="0" algn="ctr">
              <a:buNone/>
            </a:lvl6pPr>
            <a:lvl7pPr marL="2592873" indent="0" algn="ctr">
              <a:buNone/>
            </a:lvl7pPr>
            <a:lvl8pPr marL="3025018" indent="0" algn="ctr">
              <a:buNone/>
            </a:lvl8pPr>
            <a:lvl9pPr marL="3457164"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p:txBody>
          <a:bodyPr/>
          <a:lstStyle/>
          <a:p>
            <a:fld id="{D108B079-0886-4E86-8AB3-EAC98EB99464}" type="datetimeFigureOut">
              <a:rPr lang="de-DE" smtClean="0"/>
              <a:t>16.05.2017</a:t>
            </a:fld>
            <a:endParaRPr lang="de-DE"/>
          </a:p>
        </p:txBody>
      </p:sp>
      <p:sp>
        <p:nvSpPr>
          <p:cNvPr id="17" name="Fußzeilenplatzhalter 16"/>
          <p:cNvSpPr>
            <a:spLocks noGrp="1"/>
          </p:cNvSpPr>
          <p:nvPr>
            <p:ph type="ftr" sz="quarter" idx="11"/>
          </p:nvPr>
        </p:nvSpPr>
        <p:spPr/>
        <p:txBody>
          <a:bodyPr/>
          <a:lstStyle/>
          <a:p>
            <a:endParaRPr lang="de-DE"/>
          </a:p>
        </p:txBody>
      </p:sp>
      <p:sp>
        <p:nvSpPr>
          <p:cNvPr id="29" name="Foliennummernplatzhalter 28"/>
          <p:cNvSpPr>
            <a:spLocks noGrp="1"/>
          </p:cNvSpPr>
          <p:nvPr>
            <p:ph type="sldNum" sz="quarter" idx="12"/>
          </p:nvPr>
        </p:nvSpPr>
        <p:spPr/>
        <p:txBody>
          <a:bodyPr lIns="0" tIns="0" rIns="0" bIns="0">
            <a:noAutofit/>
          </a:bodyPr>
          <a:lstStyle>
            <a:lvl1pPr>
              <a:defRPr sz="1300">
                <a:solidFill>
                  <a:srgbClr val="FFFFFF"/>
                </a:solidFill>
              </a:defRPr>
            </a:lvl1pPr>
          </a:lstStyle>
          <a:p>
            <a:fld id="{A83C2939-EDED-4737-8A42-890CC2FEF439}" type="slidenum">
              <a:rPr lang="de-DE" smtClean="0"/>
              <a:t>‹Nr.›</a:t>
            </a:fld>
            <a:endParaRPr lang="de-DE"/>
          </a:p>
        </p:txBody>
      </p:sp>
      <p:sp>
        <p:nvSpPr>
          <p:cNvPr id="7" name="Rechteck 6"/>
          <p:cNvSpPr/>
          <p:nvPr/>
        </p:nvSpPr>
        <p:spPr>
          <a:xfrm>
            <a:off x="59523" y="1368787"/>
            <a:ext cx="8532870" cy="1442496"/>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86429" tIns="43215" rIns="86429" bIns="43215" anchor="ctr"/>
          <a:lstStyle/>
          <a:p>
            <a:pPr algn="ctr" eaLnBrk="1" latinLnBrk="0" hangingPunct="1"/>
            <a:endParaRPr kumimoji="0" lang="en-US"/>
          </a:p>
        </p:txBody>
      </p:sp>
      <p:sp>
        <p:nvSpPr>
          <p:cNvPr id="10" name="Rechteck 9"/>
          <p:cNvSpPr/>
          <p:nvPr/>
        </p:nvSpPr>
        <p:spPr>
          <a:xfrm>
            <a:off x="59523" y="1319125"/>
            <a:ext cx="8532870" cy="113881"/>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86429" tIns="43215" rIns="86429" bIns="43215" anchor="ctr"/>
          <a:lstStyle/>
          <a:p>
            <a:pPr algn="ctr" eaLnBrk="1" latinLnBrk="0" hangingPunct="1"/>
            <a:endParaRPr kumimoji="0" lang="en-US"/>
          </a:p>
        </p:txBody>
      </p:sp>
      <p:sp>
        <p:nvSpPr>
          <p:cNvPr id="11" name="Rechteck 10"/>
          <p:cNvSpPr/>
          <p:nvPr/>
        </p:nvSpPr>
        <p:spPr>
          <a:xfrm>
            <a:off x="59523" y="2811280"/>
            <a:ext cx="8532870" cy="104391"/>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86429" tIns="43215" rIns="86429" bIns="43215" anchor="ctr"/>
          <a:lstStyle/>
          <a:p>
            <a:pPr algn="ctr" eaLnBrk="1" latinLnBrk="0" hangingPunct="1"/>
            <a:endParaRPr kumimoji="0" lang="en-US"/>
          </a:p>
        </p:txBody>
      </p:sp>
      <p:sp>
        <p:nvSpPr>
          <p:cNvPr id="8" name="Titel 7"/>
          <p:cNvSpPr>
            <a:spLocks noGrp="1"/>
          </p:cNvSpPr>
          <p:nvPr>
            <p:ph type="ctrTitle"/>
          </p:nvPr>
        </p:nvSpPr>
        <p:spPr>
          <a:xfrm>
            <a:off x="432435" y="1422268"/>
            <a:ext cx="7783830" cy="1388357"/>
          </a:xfrm>
        </p:spPr>
        <p:txBody>
          <a:bodyPr anchor="ctr"/>
          <a:lstStyle>
            <a:lvl1pPr algn="ctr">
              <a:defRPr lang="en-US" dirty="0">
                <a:solidFill>
                  <a:srgbClr val="FFFFFF"/>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D108B079-0886-4E86-8AB3-EAC98EB99464}" type="datetimeFigureOut">
              <a:rPr lang="de-DE" smtClean="0"/>
              <a:t>16.05.2017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83C2939-EDED-4737-8A42-890CC2FEF439}"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270308" y="259384"/>
            <a:ext cx="1902714" cy="5526440"/>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864870" y="259383"/>
            <a:ext cx="5261293" cy="5526440"/>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D108B079-0886-4E86-8AB3-EAC98EB99464}" type="datetimeFigureOut">
              <a:rPr lang="de-DE" smtClean="0"/>
              <a:t>16.05.2017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83C2939-EDED-4737-8A42-890CC2FEF439}" type="slidenum">
              <a:rPr lang="de-DE" smtClean="0"/>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zout 02">
    <p:spTree>
      <p:nvGrpSpPr>
        <p:cNvPr id="1" name=""/>
        <p:cNvGrpSpPr/>
        <p:nvPr/>
      </p:nvGrpSpPr>
      <p:grpSpPr>
        <a:xfrm>
          <a:off x="0" y="0"/>
          <a:ext cx="0" cy="0"/>
          <a:chOff x="0" y="0"/>
          <a:chExt cx="0" cy="0"/>
        </a:xfrm>
      </p:grpSpPr>
      <p:sp>
        <p:nvSpPr>
          <p:cNvPr id="4" name="Rectangle 3"/>
          <p:cNvSpPr>
            <a:spLocks noGrp="1" noChangeArrowheads="1"/>
          </p:cNvSpPr>
          <p:nvPr>
            <p:ph type="body" sz="half" idx="1"/>
          </p:nvPr>
        </p:nvSpPr>
        <p:spPr>
          <a:xfrm>
            <a:off x="431800" y="2159000"/>
            <a:ext cx="5811838" cy="3598863"/>
          </a:xfrm>
        </p:spPr>
        <p:txBody>
          <a:bodyPr/>
          <a:lstStyle>
            <a:lvl1pPr>
              <a:defRPr>
                <a:latin typeface="URWEgyptienneT" pitchFamily="2" charset="0"/>
                <a:ea typeface="URWEgyptienneT" pitchFamily="2" charset="0"/>
              </a:defRPr>
            </a:lvl1pPr>
          </a:lstStyle>
          <a:p>
            <a:pPr lvl="0"/>
            <a:r>
              <a:rPr lang="de-DE" smtClean="0"/>
              <a:t>Textmasterformate durch Klicken bearbeiten</a:t>
            </a:r>
          </a:p>
        </p:txBody>
      </p:sp>
      <p:sp>
        <p:nvSpPr>
          <p:cNvPr id="5" name="Rectangle 4"/>
          <p:cNvSpPr>
            <a:spLocks noGrp="1" noChangeArrowheads="1"/>
          </p:cNvSpPr>
          <p:nvPr>
            <p:ph type="body" sz="half" idx="2"/>
          </p:nvPr>
        </p:nvSpPr>
        <p:spPr>
          <a:xfrm>
            <a:off x="6357938" y="2159000"/>
            <a:ext cx="1854200" cy="3598863"/>
          </a:xfrm>
        </p:spPr>
        <p:txBody>
          <a:bodyPr/>
          <a:lstStyle/>
          <a:p>
            <a:pPr lvl="0"/>
            <a:r>
              <a:rPr lang="de-DE" smtClean="0"/>
              <a:t>Textmasterformate durch Klicken bearbeiten</a:t>
            </a:r>
          </a:p>
        </p:txBody>
      </p:sp>
      <p:sp>
        <p:nvSpPr>
          <p:cNvPr id="6" name="Rectangle 2"/>
          <p:cNvSpPr>
            <a:spLocks noGrp="1" noChangeArrowheads="1"/>
          </p:cNvSpPr>
          <p:nvPr>
            <p:ph type="title"/>
          </p:nvPr>
        </p:nvSpPr>
        <p:spPr>
          <a:xfrm>
            <a:off x="431800" y="1438275"/>
            <a:ext cx="7773988" cy="441325"/>
          </a:xfrm>
        </p:spPr>
        <p:txBody>
          <a:bodyPr/>
          <a:lstStyle/>
          <a:p>
            <a:r>
              <a:rPr lang="de-DE" smtClean="0"/>
              <a:t>Titelmasterformat durch Klicken bearbeiten</a:t>
            </a:r>
            <a:endParaRPr lang="en-US" dirty="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yout 03">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431800" y="1438275"/>
            <a:ext cx="7773988" cy="441325"/>
          </a:xfrm>
        </p:spPr>
        <p:txBody>
          <a:bodyPr/>
          <a:lstStyle/>
          <a:p>
            <a:r>
              <a:rPr lang="de-DE" smtClean="0"/>
              <a:t>Titelmasterformat durch Klicken bearbeiten</a:t>
            </a:r>
            <a:endParaRPr lang="en-US" dirty="0" smtClean="0"/>
          </a:p>
        </p:txBody>
      </p:sp>
      <p:sp>
        <p:nvSpPr>
          <p:cNvPr id="6" name="Rectangle 3"/>
          <p:cNvSpPr>
            <a:spLocks noGrp="1" noChangeArrowheads="1"/>
          </p:cNvSpPr>
          <p:nvPr>
            <p:ph sz="half" idx="1"/>
          </p:nvPr>
        </p:nvSpPr>
        <p:spPr>
          <a:xfrm>
            <a:off x="433388" y="2162175"/>
            <a:ext cx="7778750" cy="1560513"/>
          </a:xfrm>
        </p:spPr>
        <p:txBody>
          <a:bodyPr/>
          <a:lstStyle>
            <a:lvl1pPr>
              <a:defRPr>
                <a:latin typeface="URWEgyptienneT" pitchFamily="2" charset="0"/>
                <a:ea typeface="URWEgyptienneT" pitchFamily="2" charset="0"/>
              </a:defRPr>
            </a:lvl1pPr>
          </a:lstStyle>
          <a:p>
            <a:pPr lvl="0"/>
            <a:r>
              <a:rPr lang="de-DE" smtClean="0"/>
              <a:t>Textmasterformate durch Klicken bearbeiten</a:t>
            </a:r>
          </a:p>
        </p:txBody>
      </p:sp>
      <p:sp>
        <p:nvSpPr>
          <p:cNvPr id="7" name="Rectangle 4"/>
          <p:cNvSpPr>
            <a:spLocks noGrp="1" noChangeArrowheads="1"/>
          </p:cNvSpPr>
          <p:nvPr>
            <p:ph type="body" sz="half" idx="2"/>
          </p:nvPr>
        </p:nvSpPr>
        <p:spPr>
          <a:xfrm>
            <a:off x="431800" y="3860800"/>
            <a:ext cx="7773988" cy="1800225"/>
          </a:xfrm>
        </p:spPr>
        <p:txBody>
          <a:bodyPr/>
          <a:lstStyle>
            <a:lvl1pPr>
              <a:defRPr>
                <a:latin typeface="URWEgyptienneT" pitchFamily="2" charset="0"/>
                <a:ea typeface="URWEgyptienneT" pitchFamily="2" charset="0"/>
              </a:defRPr>
            </a:lvl1pPr>
          </a:lstStyle>
          <a:p>
            <a:pPr lvl="0"/>
            <a:r>
              <a:rPr lang="de-DE" smtClean="0"/>
              <a:t>Textmasterformate durch Klicken bearbeiten</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04">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431800" y="1438275"/>
            <a:ext cx="7773988" cy="441325"/>
          </a:xfrm>
        </p:spPr>
        <p:txBody>
          <a:bodyPr/>
          <a:lstStyle/>
          <a:p>
            <a:r>
              <a:rPr lang="de-DE" smtClean="0"/>
              <a:t>Titelmasterformat durch Klicken bearbeiten</a:t>
            </a:r>
            <a:endParaRPr lang="en-US" dirty="0" smtClean="0"/>
          </a:p>
        </p:txBody>
      </p:sp>
      <p:sp>
        <p:nvSpPr>
          <p:cNvPr id="8" name="Rectangle 3"/>
          <p:cNvSpPr>
            <a:spLocks noGrp="1" noChangeArrowheads="1"/>
          </p:cNvSpPr>
          <p:nvPr>
            <p:ph sz="half" idx="1"/>
          </p:nvPr>
        </p:nvSpPr>
        <p:spPr>
          <a:xfrm>
            <a:off x="431800" y="2162175"/>
            <a:ext cx="5816600" cy="3598863"/>
          </a:xfrm>
        </p:spPr>
        <p:txBody>
          <a:bodyPr/>
          <a:lstStyle>
            <a:lvl1pPr>
              <a:defRPr>
                <a:latin typeface="URWEgyptienneT" pitchFamily="2" charset="0"/>
                <a:ea typeface="URWEgyptienneT" pitchFamily="2" charset="0"/>
              </a:defRPr>
            </a:lvl1pPr>
          </a:lstStyle>
          <a:p>
            <a:pPr lvl="0"/>
            <a:r>
              <a:rPr lang="de-DE" smtClean="0"/>
              <a:t>Textmasterformate durch Klicken bearbeiten</a:t>
            </a:r>
          </a:p>
        </p:txBody>
      </p:sp>
      <p:sp>
        <p:nvSpPr>
          <p:cNvPr id="9" name="Rectangle 4"/>
          <p:cNvSpPr>
            <a:spLocks noGrp="1" noChangeArrowheads="1"/>
          </p:cNvSpPr>
          <p:nvPr>
            <p:ph type="body" sz="half" idx="2"/>
          </p:nvPr>
        </p:nvSpPr>
        <p:spPr>
          <a:xfrm>
            <a:off x="6357938" y="2159000"/>
            <a:ext cx="1854200" cy="3598863"/>
          </a:xfrm>
        </p:spPr>
        <p:txBody>
          <a:bodyPr/>
          <a:lstStyle/>
          <a:p>
            <a:pPr lvl="0"/>
            <a:r>
              <a:rPr lang="de-DE" smtClean="0"/>
              <a:t>Textmasterformate durch Klicken bearbeiten</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eerseite">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yout 05">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31800" y="1438275"/>
            <a:ext cx="7773988" cy="441325"/>
          </a:xfrm>
        </p:spPr>
        <p:txBody>
          <a:bodyPr/>
          <a:lstStyle/>
          <a:p>
            <a:r>
              <a:rPr lang="de-DE" smtClean="0"/>
              <a:t>Titelmasterformat durch Klicken bearbeiten</a:t>
            </a:r>
            <a:endParaRPr lang="en-US" dirty="0" smtClean="0"/>
          </a:p>
        </p:txBody>
      </p:sp>
      <p:sp>
        <p:nvSpPr>
          <p:cNvPr id="3" name="Rectangle 3"/>
          <p:cNvSpPr>
            <a:spLocks noGrp="1" noChangeArrowheads="1"/>
          </p:cNvSpPr>
          <p:nvPr>
            <p:ph sz="half" idx="1"/>
          </p:nvPr>
        </p:nvSpPr>
        <p:spPr>
          <a:xfrm>
            <a:off x="431800" y="2162175"/>
            <a:ext cx="5816600" cy="3598863"/>
          </a:xfrm>
        </p:spPr>
        <p:txBody>
          <a:bodyPr/>
          <a:lstStyle/>
          <a:p>
            <a:pPr lvl="0"/>
            <a:r>
              <a:rPr lang="de-DE" smtClean="0"/>
              <a:t>Textmasterformate durch Klicken bearbeiten</a:t>
            </a:r>
          </a:p>
        </p:txBody>
      </p:sp>
      <p:sp>
        <p:nvSpPr>
          <p:cNvPr id="4" name="Rectangle 4"/>
          <p:cNvSpPr>
            <a:spLocks noGrp="1" noChangeArrowheads="1"/>
          </p:cNvSpPr>
          <p:nvPr>
            <p:ph type="body" sz="half" idx="2"/>
          </p:nvPr>
        </p:nvSpPr>
        <p:spPr>
          <a:xfrm>
            <a:off x="6357938" y="2159000"/>
            <a:ext cx="1854200" cy="3598863"/>
          </a:xfrm>
        </p:spPr>
        <p:txBody>
          <a:bodyPr/>
          <a:lstStyle/>
          <a:p>
            <a:pPr lvl="0"/>
            <a:r>
              <a:rPr lang="de-DE" smtClean="0"/>
              <a:t>Textmasterformate durch Klicken bearbeiten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D108B079-0886-4E86-8AB3-EAC98EB99464}" type="datetimeFigureOut">
              <a:rPr lang="de-DE" smtClean="0"/>
              <a:t>16.05.2017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83C2939-EDED-4737-8A42-890CC2FEF439}" type="slidenum">
              <a:rPr lang="de-DE" smtClean="0"/>
              <a:t>‹Nr.›</a:t>
            </a:fld>
            <a:endParaRPr lang="de-DE"/>
          </a:p>
        </p:txBody>
      </p:sp>
      <p:sp>
        <p:nvSpPr>
          <p:cNvPr id="8" name="Inhaltsplatzhalter 7"/>
          <p:cNvSpPr>
            <a:spLocks noGrp="1"/>
          </p:cNvSpPr>
          <p:nvPr>
            <p:ph sz="quarter" idx="1"/>
          </p:nvPr>
        </p:nvSpPr>
        <p:spPr>
          <a:xfrm>
            <a:off x="864870" y="1367367"/>
            <a:ext cx="7351395" cy="4318000"/>
          </a:xfrm>
        </p:spPr>
        <p:txBody>
          <a:bodyPr vert="horz"/>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3">
        <a:schemeClr val="bg1"/>
      </p:bgRef>
    </p:bg>
    <p:spTree>
      <p:nvGrpSpPr>
        <p:cNvPr id="1" name=""/>
        <p:cNvGrpSpPr/>
        <p:nvPr/>
      </p:nvGrpSpPr>
      <p:grpSpPr>
        <a:xfrm>
          <a:off x="0" y="0"/>
          <a:ext cx="0" cy="0"/>
          <a:chOff x="0" y="0"/>
          <a:chExt cx="0" cy="0"/>
        </a:xfrm>
      </p:grpSpPr>
      <p:sp>
        <p:nvSpPr>
          <p:cNvPr id="11" name="Rechteck 10"/>
          <p:cNvSpPr/>
          <p:nvPr/>
        </p:nvSpPr>
        <p:spPr>
          <a:xfrm>
            <a:off x="0" y="0"/>
            <a:ext cx="8648700" cy="6477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86429" tIns="43215" rIns="86429" bIns="43215" rtlCol="0" anchor="ctr"/>
          <a:lstStyle/>
          <a:p>
            <a:pPr algn="ctr" eaLnBrk="1" latinLnBrk="0" hangingPunct="1"/>
            <a:endParaRPr kumimoji="0" lang="en-US"/>
          </a:p>
        </p:txBody>
      </p:sp>
      <p:sp useBgFill="1">
        <p:nvSpPr>
          <p:cNvPr id="10" name="Abgerundetes Rechteck 9"/>
          <p:cNvSpPr/>
          <p:nvPr/>
        </p:nvSpPr>
        <p:spPr>
          <a:xfrm>
            <a:off x="61775" y="65880"/>
            <a:ext cx="8525148" cy="6320412"/>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lIns="86429" tIns="43215" rIns="86429" bIns="43215" anchor="ctr"/>
          <a:lstStyle/>
          <a:p>
            <a:pPr algn="ctr" eaLnBrk="1" latinLnBrk="0" hangingPunct="1"/>
            <a:endParaRPr kumimoji="0" lang="en-US"/>
          </a:p>
        </p:txBody>
      </p:sp>
      <p:sp>
        <p:nvSpPr>
          <p:cNvPr id="2" name="Titel 1"/>
          <p:cNvSpPr>
            <a:spLocks noGrp="1"/>
          </p:cNvSpPr>
          <p:nvPr>
            <p:ph type="title"/>
          </p:nvPr>
        </p:nvSpPr>
        <p:spPr>
          <a:xfrm>
            <a:off x="683188" y="899584"/>
            <a:ext cx="7351395" cy="1286404"/>
          </a:xfrm>
        </p:spPr>
        <p:txBody>
          <a:bodyPr anchor="b" anchorCtr="0"/>
          <a:lstStyle>
            <a:lvl1pPr algn="l">
              <a:buNone/>
              <a:defRPr sz="3800" b="0" cap="none"/>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683188" y="2406386"/>
            <a:ext cx="7351395" cy="1263914"/>
          </a:xfrm>
        </p:spPr>
        <p:txBody>
          <a:bodyPr anchor="t" anchorCtr="0"/>
          <a:lstStyle>
            <a:lvl1pPr marL="0" indent="0">
              <a:buNone/>
              <a:defRPr sz="2300">
                <a:solidFill>
                  <a:schemeClr val="tx1">
                    <a:tint val="75000"/>
                  </a:schemeClr>
                </a:solidFill>
              </a:defRPr>
            </a:lvl1pPr>
            <a:lvl2pPr>
              <a:buNone/>
              <a:defRPr sz="1700">
                <a:solidFill>
                  <a:schemeClr val="tx1">
                    <a:tint val="75000"/>
                  </a:schemeClr>
                </a:solidFill>
              </a:defRPr>
            </a:lvl2pPr>
            <a:lvl3pPr>
              <a:buNone/>
              <a:defRPr sz="1500">
                <a:solidFill>
                  <a:schemeClr val="tx1">
                    <a:tint val="75000"/>
                  </a:schemeClr>
                </a:solidFill>
              </a:defRPr>
            </a:lvl3pPr>
            <a:lvl4pPr>
              <a:buNone/>
              <a:defRPr sz="1300">
                <a:solidFill>
                  <a:schemeClr val="tx1">
                    <a:tint val="75000"/>
                  </a:schemeClr>
                </a:solidFill>
              </a:defRPr>
            </a:lvl4pPr>
            <a:lvl5pPr>
              <a:buNone/>
              <a:defRPr sz="1300">
                <a:solidFill>
                  <a:schemeClr val="tx1">
                    <a:tint val="75000"/>
                  </a:schemeClr>
                </a:solidFill>
              </a:defRPr>
            </a:lvl5pPr>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p>
            <a:fld id="{D108B079-0886-4E86-8AB3-EAC98EB99464}" type="datetimeFigureOut">
              <a:rPr lang="de-DE" smtClean="0"/>
              <a:t>16.05.2017</a:t>
            </a:fld>
            <a:endParaRPr lang="de-DE"/>
          </a:p>
        </p:txBody>
      </p:sp>
      <p:sp>
        <p:nvSpPr>
          <p:cNvPr id="5" name="Fußzeilenplatzhalter 4"/>
          <p:cNvSpPr>
            <a:spLocks noGrp="1"/>
          </p:cNvSpPr>
          <p:nvPr>
            <p:ph type="ftr" sz="quarter" idx="11"/>
          </p:nvPr>
        </p:nvSpPr>
        <p:spPr>
          <a:xfrm>
            <a:off x="756761" y="5829300"/>
            <a:ext cx="3783806" cy="431800"/>
          </a:xfrm>
        </p:spPr>
        <p:txBody>
          <a:bodyPr/>
          <a:lstStyle/>
          <a:p>
            <a:endParaRPr lang="de-DE"/>
          </a:p>
        </p:txBody>
      </p:sp>
      <p:sp>
        <p:nvSpPr>
          <p:cNvPr id="7" name="Rechteck 6"/>
          <p:cNvSpPr/>
          <p:nvPr/>
        </p:nvSpPr>
        <p:spPr>
          <a:xfrm flipV="1">
            <a:off x="65653" y="2244784"/>
            <a:ext cx="8525283" cy="8636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86429" tIns="43215" rIns="86429" bIns="43215" anchor="ctr"/>
          <a:lstStyle/>
          <a:p>
            <a:pPr algn="ctr" eaLnBrk="1" latinLnBrk="0" hangingPunct="1"/>
            <a:endParaRPr kumimoji="0" lang="en-US"/>
          </a:p>
        </p:txBody>
      </p:sp>
      <p:sp>
        <p:nvSpPr>
          <p:cNvPr id="8" name="Rechteck 7"/>
          <p:cNvSpPr/>
          <p:nvPr/>
        </p:nvSpPr>
        <p:spPr>
          <a:xfrm>
            <a:off x="65401" y="2211394"/>
            <a:ext cx="8525535" cy="4317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86429" tIns="43215" rIns="86429" bIns="43215" anchor="ctr"/>
          <a:lstStyle/>
          <a:p>
            <a:pPr algn="ctr" eaLnBrk="1" latinLnBrk="0" hangingPunct="1"/>
            <a:endParaRPr kumimoji="0" lang="en-US"/>
          </a:p>
        </p:txBody>
      </p:sp>
      <p:sp>
        <p:nvSpPr>
          <p:cNvPr id="9" name="Rechteck 8"/>
          <p:cNvSpPr/>
          <p:nvPr/>
        </p:nvSpPr>
        <p:spPr>
          <a:xfrm>
            <a:off x="64607" y="2331720"/>
            <a:ext cx="8526329" cy="4318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86429" tIns="43215" rIns="86429" bIns="43215" anchor="ctr"/>
          <a:lstStyle/>
          <a:p>
            <a:pPr algn="ctr" eaLnBrk="1" latinLnBrk="0" hangingPunct="1"/>
            <a:endParaRPr kumimoji="0" lang="en-US"/>
          </a:p>
        </p:txBody>
      </p:sp>
      <p:sp>
        <p:nvSpPr>
          <p:cNvPr id="6" name="Foliennummernplatzhalter 5"/>
          <p:cNvSpPr>
            <a:spLocks noGrp="1"/>
          </p:cNvSpPr>
          <p:nvPr>
            <p:ph type="sldNum" sz="quarter" idx="12"/>
          </p:nvPr>
        </p:nvSpPr>
        <p:spPr>
          <a:xfrm>
            <a:off x="138379" y="5863844"/>
            <a:ext cx="432435" cy="431800"/>
          </a:xfrm>
        </p:spPr>
        <p:txBody>
          <a:bodyPr/>
          <a:lstStyle/>
          <a:p>
            <a:fld id="{A83C2939-EDED-4737-8A42-890CC2FEF439}" type="slidenum">
              <a:rPr lang="de-DE" smtClean="0"/>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fld id="{D108B079-0886-4E86-8AB3-EAC98EB99464}" type="datetimeFigureOut">
              <a:rPr lang="de-DE" smtClean="0"/>
              <a:t>16.05.2017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83C2939-EDED-4737-8A42-890CC2FEF439}" type="slidenum">
              <a:rPr lang="de-DE" smtClean="0"/>
              <a:t>‹Nr.›</a:t>
            </a:fld>
            <a:endParaRPr lang="de-DE"/>
          </a:p>
        </p:txBody>
      </p:sp>
      <p:sp>
        <p:nvSpPr>
          <p:cNvPr id="9" name="Inhaltsplatzhalter 8"/>
          <p:cNvSpPr>
            <a:spLocks noGrp="1"/>
          </p:cNvSpPr>
          <p:nvPr>
            <p:ph sz="quarter" idx="1"/>
          </p:nvPr>
        </p:nvSpPr>
        <p:spPr>
          <a:xfrm>
            <a:off x="864870" y="1367367"/>
            <a:ext cx="3545967" cy="4318000"/>
          </a:xfrm>
        </p:spPr>
        <p:txBody>
          <a:bodyPr vert="horz"/>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666694" y="1367367"/>
            <a:ext cx="3545967" cy="4318000"/>
          </a:xfrm>
        </p:spPr>
        <p:txBody>
          <a:bodyPr vert="horz"/>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64870" y="257881"/>
            <a:ext cx="7351395" cy="1079500"/>
          </a:xfrm>
        </p:spPr>
        <p:txBody>
          <a:bodyPr anchor="b" anchorCtr="0"/>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864870" y="1367367"/>
            <a:ext cx="3531553" cy="719667"/>
          </a:xfrm>
          <a:noFill/>
          <a:ln w="12700" cap="sq" cmpd="sng" algn="ctr">
            <a:noFill/>
            <a:prstDash val="solid"/>
          </a:ln>
        </p:spPr>
        <p:txBody>
          <a:bodyPr lIns="86429" anchor="b" anchorCtr="0">
            <a:noAutofit/>
          </a:bodyPr>
          <a:lstStyle>
            <a:lvl1pPr marL="0" indent="0">
              <a:buNone/>
              <a:defRPr sz="2300" b="1">
                <a:solidFill>
                  <a:schemeClr val="accent1"/>
                </a:solidFill>
                <a:latin typeface="+mj-lt"/>
                <a:ea typeface="+mj-ea"/>
                <a:cs typeface="+mj-cs"/>
              </a:defRPr>
            </a:lvl1pPr>
            <a:lvl2pPr>
              <a:buNone/>
              <a:defRPr sz="1900" b="1"/>
            </a:lvl2pPr>
            <a:lvl3pPr>
              <a:buNone/>
              <a:defRPr sz="1700" b="1"/>
            </a:lvl3pPr>
            <a:lvl4pPr>
              <a:buNone/>
              <a:defRPr sz="1500" b="1"/>
            </a:lvl4pPr>
            <a:lvl5pPr>
              <a:buNone/>
              <a:defRPr sz="15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84712" y="1367367"/>
            <a:ext cx="3531553" cy="719667"/>
          </a:xfrm>
          <a:noFill/>
          <a:ln w="12700" cap="sq" cmpd="sng" algn="ctr">
            <a:noFill/>
            <a:prstDash val="solid"/>
          </a:ln>
        </p:spPr>
        <p:txBody>
          <a:bodyPr lIns="86429" anchor="b" anchorCtr="0">
            <a:noAutofit/>
          </a:bodyPr>
          <a:lstStyle>
            <a:lvl1pPr marL="0" indent="0">
              <a:buNone/>
              <a:defRPr sz="2300" b="1">
                <a:solidFill>
                  <a:schemeClr val="accent1"/>
                </a:solidFill>
                <a:latin typeface="+mj-lt"/>
                <a:ea typeface="+mj-ea"/>
                <a:cs typeface="+mj-cs"/>
              </a:defRPr>
            </a:lvl1pPr>
            <a:lvl2pPr>
              <a:buNone/>
              <a:defRPr sz="1900" b="1"/>
            </a:lvl2pPr>
            <a:lvl3pPr>
              <a:buNone/>
              <a:defRPr sz="1700" b="1"/>
            </a:lvl3pPr>
            <a:lvl4pPr>
              <a:buNone/>
              <a:defRPr sz="1500" b="1"/>
            </a:lvl4pPr>
            <a:lvl5pPr>
              <a:buNone/>
              <a:defRPr sz="1500" b="1"/>
            </a:lvl5pPr>
          </a:lstStyle>
          <a:p>
            <a:pPr lvl="0" eaLnBrk="1" latinLnBrk="0" hangingPunct="1"/>
            <a:r>
              <a:rPr kumimoji="0" lang="de-DE" smtClean="0"/>
              <a:t>Textmasterformat bearbeiten</a:t>
            </a:r>
          </a:p>
        </p:txBody>
      </p:sp>
      <p:sp>
        <p:nvSpPr>
          <p:cNvPr id="7" name="Datumsplatzhalter 6"/>
          <p:cNvSpPr>
            <a:spLocks noGrp="1"/>
          </p:cNvSpPr>
          <p:nvPr>
            <p:ph type="dt" sz="half" idx="10"/>
          </p:nvPr>
        </p:nvSpPr>
        <p:spPr/>
        <p:txBody>
          <a:bodyPr/>
          <a:lstStyle/>
          <a:p>
            <a:fld id="{D108B079-0886-4E86-8AB3-EAC98EB99464}" type="datetimeFigureOut">
              <a:rPr lang="de-DE" smtClean="0"/>
              <a:t>16.05.2017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83C2939-EDED-4737-8A42-890CC2FEF439}" type="slidenum">
              <a:rPr lang="de-DE" smtClean="0"/>
              <a:t>‹Nr.›</a:t>
            </a:fld>
            <a:endParaRPr lang="de-DE"/>
          </a:p>
        </p:txBody>
      </p:sp>
      <p:sp>
        <p:nvSpPr>
          <p:cNvPr id="11" name="Inhaltsplatzhalter 10"/>
          <p:cNvSpPr>
            <a:spLocks noGrp="1"/>
          </p:cNvSpPr>
          <p:nvPr>
            <p:ph sz="half" idx="2"/>
          </p:nvPr>
        </p:nvSpPr>
        <p:spPr>
          <a:xfrm>
            <a:off x="864870" y="2123017"/>
            <a:ext cx="3531553" cy="3670300"/>
          </a:xfrm>
        </p:spPr>
        <p:txBody>
          <a:bodyPr vert="horz"/>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half" idx="4"/>
          </p:nvPr>
        </p:nvSpPr>
        <p:spPr>
          <a:xfrm>
            <a:off x="4684712" y="2123017"/>
            <a:ext cx="3531553" cy="3670300"/>
          </a:xfrm>
        </p:spPr>
        <p:txBody>
          <a:bodyPr vert="horz"/>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D108B079-0886-4E86-8AB3-EAC98EB99464}" type="datetimeFigureOut">
              <a:rPr lang="de-DE" smtClean="0"/>
              <a:t>16.05.2017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83C2939-EDED-4737-8A42-890CC2FEF439}"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108B079-0886-4E86-8AB3-EAC98EB99464}" type="datetimeFigureOut">
              <a:rPr lang="de-DE" smtClean="0"/>
              <a:t>16.05.2017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83C2939-EDED-4737-8A42-890CC2FEF439}"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8" name="Rechteck 7"/>
          <p:cNvSpPr/>
          <p:nvPr/>
        </p:nvSpPr>
        <p:spPr>
          <a:xfrm>
            <a:off x="0" y="0"/>
            <a:ext cx="8648700" cy="6477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86429" tIns="43215" rIns="86429" bIns="43215" anchor="ctr"/>
          <a:lstStyle/>
          <a:p>
            <a:pPr algn="ctr" eaLnBrk="1" latinLnBrk="0" hangingPunct="1"/>
            <a:endParaRPr kumimoji="0" lang="en-US"/>
          </a:p>
        </p:txBody>
      </p:sp>
      <p:sp useBgFill="1">
        <p:nvSpPr>
          <p:cNvPr id="9" name="Abgerundetes Rechteck 8"/>
          <p:cNvSpPr/>
          <p:nvPr/>
        </p:nvSpPr>
        <p:spPr>
          <a:xfrm>
            <a:off x="60541" y="65880"/>
            <a:ext cx="8525148" cy="6321552"/>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86429" tIns="43215" rIns="86429" bIns="43215" anchor="ctr"/>
          <a:lstStyle/>
          <a:p>
            <a:pPr algn="ctr" eaLnBrk="1" latinLnBrk="0" hangingPunct="1"/>
            <a:endParaRPr kumimoji="0" lang="en-US"/>
          </a:p>
        </p:txBody>
      </p:sp>
      <p:sp>
        <p:nvSpPr>
          <p:cNvPr id="2" name="Titel 1"/>
          <p:cNvSpPr>
            <a:spLocks noGrp="1"/>
          </p:cNvSpPr>
          <p:nvPr>
            <p:ph type="title"/>
          </p:nvPr>
        </p:nvSpPr>
        <p:spPr>
          <a:xfrm>
            <a:off x="864870" y="257881"/>
            <a:ext cx="7351395" cy="1079500"/>
          </a:xfrm>
        </p:spPr>
        <p:txBody>
          <a:bodyPr anchor="b" anchorCtr="0"/>
          <a:lstStyle>
            <a:lvl1pPr algn="l">
              <a:buNone/>
              <a:defRPr sz="3800" b="0"/>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864870" y="1511300"/>
            <a:ext cx="1801813" cy="4246033"/>
          </a:xfrm>
        </p:spPr>
        <p:txBody>
          <a:bodyPr/>
          <a:lstStyle>
            <a:lvl1pPr marL="0" indent="0">
              <a:buNone/>
              <a:defRPr sz="1700"/>
            </a:lvl1pPr>
            <a:lvl2pPr>
              <a:buNone/>
              <a:defRPr sz="1100"/>
            </a:lvl2pPr>
            <a:lvl3pPr>
              <a:buNone/>
              <a:defRPr sz="900"/>
            </a:lvl3pPr>
            <a:lvl4pPr>
              <a:buNone/>
              <a:defRPr sz="900"/>
            </a:lvl4pPr>
            <a:lvl5pPr>
              <a:buNone/>
              <a:defRPr sz="9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D108B079-0886-4E86-8AB3-EAC98EB99464}" type="datetimeFigureOut">
              <a:rPr lang="de-DE" smtClean="0"/>
              <a:t>16.05.2017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83C2939-EDED-4737-8A42-890CC2FEF439}" type="slidenum">
              <a:rPr lang="de-DE" smtClean="0"/>
              <a:t>‹Nr.›</a:t>
            </a:fld>
            <a:endParaRPr lang="de-DE"/>
          </a:p>
        </p:txBody>
      </p:sp>
      <p:sp>
        <p:nvSpPr>
          <p:cNvPr id="11" name="Inhaltsplatzhalter 10"/>
          <p:cNvSpPr>
            <a:spLocks noGrp="1"/>
          </p:cNvSpPr>
          <p:nvPr>
            <p:ph sz="quarter" idx="1"/>
          </p:nvPr>
        </p:nvSpPr>
        <p:spPr>
          <a:xfrm>
            <a:off x="2810827" y="1511300"/>
            <a:ext cx="5405438" cy="4246033"/>
          </a:xfrm>
        </p:spPr>
        <p:txBody>
          <a:bodyPr vert="horz"/>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64870" y="4628297"/>
            <a:ext cx="6918960" cy="493272"/>
          </a:xfrm>
        </p:spPr>
        <p:txBody>
          <a:bodyPr anchor="ctr">
            <a:noAutofit/>
          </a:bodyPr>
          <a:lstStyle>
            <a:lvl1pPr algn="l">
              <a:buNone/>
              <a:defRPr sz="2600" b="0"/>
            </a:lvl1pPr>
          </a:lstStyle>
          <a:p>
            <a:r>
              <a:rPr kumimoji="0" lang="de-DE" smtClean="0"/>
              <a:t>Titelmasterformat durch Klicken bearbeiten</a:t>
            </a:r>
            <a:endParaRPr kumimoji="0" lang="en-US"/>
          </a:p>
        </p:txBody>
      </p:sp>
      <p:sp>
        <p:nvSpPr>
          <p:cNvPr id="4" name="Textplatzhalter 3"/>
          <p:cNvSpPr>
            <a:spLocks noGrp="1"/>
          </p:cNvSpPr>
          <p:nvPr>
            <p:ph type="body" sz="half" idx="2"/>
          </p:nvPr>
        </p:nvSpPr>
        <p:spPr>
          <a:xfrm>
            <a:off x="864870" y="5143279"/>
            <a:ext cx="6918960" cy="647700"/>
          </a:xfrm>
        </p:spPr>
        <p:txBody>
          <a:bodyPr/>
          <a:lstStyle>
            <a:lvl1pPr marL="0" indent="0">
              <a:buFontTx/>
              <a:buNone/>
              <a:defRPr sz="1500"/>
            </a:lvl1pPr>
            <a:lvl2pPr>
              <a:defRPr sz="1100"/>
            </a:lvl2pPr>
            <a:lvl3pPr>
              <a:defRPr sz="900"/>
            </a:lvl3pPr>
            <a:lvl4pPr>
              <a:defRPr sz="900"/>
            </a:lvl4pPr>
            <a:lvl5pPr>
              <a:defRPr sz="9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D108B079-0886-4E86-8AB3-EAC98EB99464}" type="datetimeFigureOut">
              <a:rPr lang="de-DE" smtClean="0"/>
              <a:t>16.05.2017</a:t>
            </a:fld>
            <a:endParaRPr lang="de-DE"/>
          </a:p>
        </p:txBody>
      </p:sp>
      <p:sp>
        <p:nvSpPr>
          <p:cNvPr id="6" name="Fußzeilenplatzhalter 5"/>
          <p:cNvSpPr>
            <a:spLocks noGrp="1"/>
          </p:cNvSpPr>
          <p:nvPr>
            <p:ph type="ftr" sz="quarter" idx="11"/>
          </p:nvPr>
        </p:nvSpPr>
        <p:spPr>
          <a:xfrm>
            <a:off x="864870" y="5829300"/>
            <a:ext cx="3675698" cy="431800"/>
          </a:xfrm>
        </p:spPr>
        <p:txBody>
          <a:bodyPr/>
          <a:lstStyle/>
          <a:p>
            <a:endParaRPr lang="de-DE"/>
          </a:p>
        </p:txBody>
      </p:sp>
      <p:sp>
        <p:nvSpPr>
          <p:cNvPr id="7" name="Foliennummernplatzhalter 6"/>
          <p:cNvSpPr>
            <a:spLocks noGrp="1"/>
          </p:cNvSpPr>
          <p:nvPr>
            <p:ph type="sldNum" sz="quarter" idx="12"/>
          </p:nvPr>
        </p:nvSpPr>
        <p:spPr>
          <a:xfrm>
            <a:off x="138379" y="5863844"/>
            <a:ext cx="432435" cy="431800"/>
          </a:xfrm>
        </p:spPr>
        <p:txBody>
          <a:bodyPr/>
          <a:lstStyle/>
          <a:p>
            <a:fld id="{A83C2939-EDED-4737-8A42-890CC2FEF439}" type="slidenum">
              <a:rPr lang="de-DE" smtClean="0"/>
              <a:t>‹Nr.›</a:t>
            </a:fld>
            <a:endParaRPr lang="de-DE"/>
          </a:p>
        </p:txBody>
      </p:sp>
      <p:sp>
        <p:nvSpPr>
          <p:cNvPr id="11" name="Rechteck 10"/>
          <p:cNvSpPr/>
          <p:nvPr/>
        </p:nvSpPr>
        <p:spPr>
          <a:xfrm flipV="1">
            <a:off x="64607" y="4423358"/>
            <a:ext cx="8518970" cy="8636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86429" tIns="43215" rIns="86429" bIns="43215" anchor="ctr"/>
          <a:lstStyle/>
          <a:p>
            <a:pPr algn="ctr" eaLnBrk="1" latinLnBrk="0" hangingPunct="1"/>
            <a:endParaRPr kumimoji="0" lang="en-US"/>
          </a:p>
        </p:txBody>
      </p:sp>
      <p:sp>
        <p:nvSpPr>
          <p:cNvPr id="12" name="Rechteck 11"/>
          <p:cNvSpPr/>
          <p:nvPr/>
        </p:nvSpPr>
        <p:spPr>
          <a:xfrm>
            <a:off x="64798" y="4392115"/>
            <a:ext cx="8518779" cy="4317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86429" tIns="43215" rIns="86429" bIns="43215" anchor="ctr"/>
          <a:lstStyle/>
          <a:p>
            <a:pPr algn="ctr" eaLnBrk="1" latinLnBrk="0" hangingPunct="1"/>
            <a:endParaRPr kumimoji="0" lang="en-US"/>
          </a:p>
        </p:txBody>
      </p:sp>
      <p:sp>
        <p:nvSpPr>
          <p:cNvPr id="13" name="Rechteck 12"/>
          <p:cNvSpPr/>
          <p:nvPr/>
        </p:nvSpPr>
        <p:spPr>
          <a:xfrm>
            <a:off x="64800" y="4508045"/>
            <a:ext cx="8518777" cy="4609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86429" tIns="43215" rIns="86429" bIns="43215" anchor="ctr"/>
          <a:lstStyle/>
          <a:p>
            <a:pPr algn="ctr" eaLnBrk="1" latinLnBrk="0" hangingPunct="1"/>
            <a:endParaRPr kumimoji="0" lang="en-US"/>
          </a:p>
        </p:txBody>
      </p:sp>
      <p:sp>
        <p:nvSpPr>
          <p:cNvPr id="3" name="Bildplatzhalter 2"/>
          <p:cNvSpPr>
            <a:spLocks noGrp="1"/>
          </p:cNvSpPr>
          <p:nvPr>
            <p:ph type="pic" idx="1"/>
          </p:nvPr>
        </p:nvSpPr>
        <p:spPr>
          <a:xfrm>
            <a:off x="64608" y="62971"/>
            <a:ext cx="8514272" cy="4326996"/>
          </a:xfrm>
          <a:prstGeom prst="round2SameRect">
            <a:avLst>
              <a:gd name="adj1" fmla="val 7101"/>
              <a:gd name="adj2" fmla="val 0"/>
            </a:avLst>
          </a:prstGeom>
          <a:solidFill>
            <a:schemeClr val="bg2"/>
          </a:solidFill>
          <a:ln w="6350">
            <a:solidFill>
              <a:schemeClr val="tx1"/>
            </a:solidFill>
          </a:ln>
        </p:spPr>
        <p:txBody>
          <a:bodyPr/>
          <a:lstStyle>
            <a:lvl1pPr marL="0" indent="0">
              <a:buNone/>
              <a:defRPr sz="3000"/>
            </a:lvl1pPr>
          </a:lstStyle>
          <a:p>
            <a:r>
              <a:rPr kumimoji="0" lang="de-DE" smtClean="0"/>
              <a:t>Bild durch Klicken auf Symbol hinzufügen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hteck 8"/>
          <p:cNvSpPr/>
          <p:nvPr/>
        </p:nvSpPr>
        <p:spPr>
          <a:xfrm>
            <a:off x="0" y="0"/>
            <a:ext cx="8648700" cy="6477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86429" tIns="43215" rIns="86429" bIns="43215" rtlCol="0" anchor="ctr"/>
          <a:lstStyle/>
          <a:p>
            <a:pPr algn="ctr" eaLnBrk="1" latinLnBrk="0" hangingPunct="1"/>
            <a:endParaRPr kumimoji="0" lang="en-US"/>
          </a:p>
        </p:txBody>
      </p:sp>
      <p:sp useBgFill="1">
        <p:nvSpPr>
          <p:cNvPr id="8" name="Abgerundetes Rechteck 7"/>
          <p:cNvSpPr/>
          <p:nvPr/>
        </p:nvSpPr>
        <p:spPr>
          <a:xfrm>
            <a:off x="60541" y="65880"/>
            <a:ext cx="8525148" cy="6321552"/>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86429" tIns="43215" rIns="86429" bIns="43215" anchor="ctr"/>
          <a:lstStyle/>
          <a:p>
            <a:pPr algn="ctr" eaLnBrk="1" latinLnBrk="0" hangingPunct="1"/>
            <a:endParaRPr kumimoji="0" lang="en-US"/>
          </a:p>
        </p:txBody>
      </p:sp>
      <p:sp>
        <p:nvSpPr>
          <p:cNvPr id="22" name="Titelplatzhalter 21"/>
          <p:cNvSpPr>
            <a:spLocks noGrp="1"/>
          </p:cNvSpPr>
          <p:nvPr>
            <p:ph type="title"/>
          </p:nvPr>
        </p:nvSpPr>
        <p:spPr>
          <a:xfrm>
            <a:off x="864870" y="259380"/>
            <a:ext cx="7351395" cy="1079500"/>
          </a:xfrm>
          <a:prstGeom prst="rect">
            <a:avLst/>
          </a:prstGeom>
        </p:spPr>
        <p:txBody>
          <a:bodyPr lIns="86429" tIns="43215" rIns="86429" bIns="86429" anchor="b" anchorCtr="0">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864870" y="1367367"/>
            <a:ext cx="7351395" cy="4318000"/>
          </a:xfrm>
          <a:prstGeom prst="rect">
            <a:avLst/>
          </a:prstGeom>
        </p:spPr>
        <p:txBody>
          <a:bodyPr lIns="86429" tIns="43215" rIns="86429" bIns="43215">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5837873" y="5847292"/>
            <a:ext cx="2342356" cy="449792"/>
          </a:xfrm>
          <a:prstGeom prst="rect">
            <a:avLst/>
          </a:prstGeom>
        </p:spPr>
        <p:txBody>
          <a:bodyPr lIns="86429" tIns="43215" rIns="86429" bIns="43215" anchor="ctr" anchorCtr="0"/>
          <a:lstStyle>
            <a:lvl1pPr algn="r" eaLnBrk="1" latinLnBrk="0" hangingPunct="1">
              <a:defRPr kumimoji="0" sz="1300">
                <a:solidFill>
                  <a:schemeClr val="tx2"/>
                </a:solidFill>
              </a:defRPr>
            </a:lvl1pPr>
          </a:lstStyle>
          <a:p>
            <a:fld id="{D108B079-0886-4E86-8AB3-EAC98EB99464}" type="datetimeFigureOut">
              <a:rPr lang="de-DE" smtClean="0"/>
              <a:t>16.05.2017</a:t>
            </a:fld>
            <a:endParaRPr lang="de-DE"/>
          </a:p>
        </p:txBody>
      </p:sp>
      <p:sp>
        <p:nvSpPr>
          <p:cNvPr id="3" name="Fußzeilenplatzhalter 2"/>
          <p:cNvSpPr>
            <a:spLocks noGrp="1"/>
          </p:cNvSpPr>
          <p:nvPr>
            <p:ph type="ftr" sz="quarter" idx="3"/>
          </p:nvPr>
        </p:nvSpPr>
        <p:spPr>
          <a:xfrm>
            <a:off x="864870" y="5829300"/>
            <a:ext cx="3747770" cy="431800"/>
          </a:xfrm>
          <a:prstGeom prst="rect">
            <a:avLst/>
          </a:prstGeom>
        </p:spPr>
        <p:txBody>
          <a:bodyPr lIns="86429" tIns="43215" rIns="86429" bIns="43215" anchor="ctr" anchorCtr="0"/>
          <a:lstStyle>
            <a:lvl1pPr eaLnBrk="1" latinLnBrk="0" hangingPunct="1">
              <a:defRPr kumimoji="0" sz="1300">
                <a:solidFill>
                  <a:schemeClr val="tx2"/>
                </a:solidFill>
              </a:defRPr>
            </a:lvl1pPr>
          </a:lstStyle>
          <a:p>
            <a:endParaRPr lang="de-DE"/>
          </a:p>
        </p:txBody>
      </p:sp>
      <p:sp>
        <p:nvSpPr>
          <p:cNvPr id="23" name="Foliennummernplatzhalter 22"/>
          <p:cNvSpPr>
            <a:spLocks noGrp="1"/>
          </p:cNvSpPr>
          <p:nvPr>
            <p:ph type="sldNum" sz="quarter" idx="4"/>
          </p:nvPr>
        </p:nvSpPr>
        <p:spPr>
          <a:xfrm>
            <a:off x="138379" y="5865283"/>
            <a:ext cx="432435" cy="431800"/>
          </a:xfrm>
          <a:prstGeom prst="ellipse">
            <a:avLst/>
          </a:prstGeom>
          <a:solidFill>
            <a:schemeClr val="accent1"/>
          </a:solidFill>
        </p:spPr>
        <p:txBody>
          <a:bodyPr wrap="none" lIns="0" tIns="0" rIns="0" bIns="0" anchor="ctr" anchorCtr="1">
            <a:noAutofit/>
          </a:bodyPr>
          <a:lstStyle>
            <a:lvl1pPr algn="ctr" eaLnBrk="1" latinLnBrk="0" hangingPunct="1">
              <a:defRPr kumimoji="0" sz="1300">
                <a:solidFill>
                  <a:srgbClr val="FFFFFF"/>
                </a:solidFill>
                <a:latin typeface="+mj-lt"/>
                <a:ea typeface="+mj-ea"/>
                <a:cs typeface="+mj-cs"/>
              </a:defRPr>
            </a:lvl1pPr>
          </a:lstStyle>
          <a:p>
            <a:fld id="{A83C2939-EDED-4737-8A42-890CC2FEF439}"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 id="2147483748" r:id="rId12"/>
    <p:sldLayoutId id="2147483749" r:id="rId13"/>
    <p:sldLayoutId id="2147483750" r:id="rId14"/>
    <p:sldLayoutId id="2147483751" r:id="rId15"/>
    <p:sldLayoutId id="2147483752" r:id="rId16"/>
  </p:sldLayoutIdLst>
  <p:txStyles>
    <p:titleStyle>
      <a:lvl1pPr algn="l" rtl="0" eaLnBrk="1" latinLnBrk="0" hangingPunct="1">
        <a:spcBef>
          <a:spcPct val="0"/>
        </a:spcBef>
        <a:buNone/>
        <a:defRPr kumimoji="0" sz="3800" kern="1200">
          <a:solidFill>
            <a:schemeClr val="tx2"/>
          </a:solidFill>
          <a:latin typeface="+mj-lt"/>
          <a:ea typeface="+mj-ea"/>
          <a:cs typeface="+mj-cs"/>
        </a:defRPr>
      </a:lvl1pPr>
    </p:titleStyle>
    <p:bodyStyle>
      <a:lvl1pPr marL="259287" indent="-259287" algn="l" rtl="0" eaLnBrk="1" latinLnBrk="0" hangingPunct="1">
        <a:spcBef>
          <a:spcPts val="548"/>
        </a:spcBef>
        <a:buClr>
          <a:schemeClr val="accent1"/>
        </a:buClr>
        <a:buSzPct val="85000"/>
        <a:buFont typeface="Wingdings 2"/>
        <a:buChar char=""/>
        <a:defRPr kumimoji="0" sz="2500" kern="1200">
          <a:solidFill>
            <a:schemeClr val="tx1"/>
          </a:solidFill>
          <a:latin typeface="+mn-lt"/>
          <a:ea typeface="+mn-ea"/>
          <a:cs typeface="+mn-cs"/>
        </a:defRPr>
      </a:lvl1pPr>
      <a:lvl2pPr marL="518575" indent="-216073" algn="l" rtl="0" eaLnBrk="1" latinLnBrk="0" hangingPunct="1">
        <a:spcBef>
          <a:spcPts val="350"/>
        </a:spcBef>
        <a:buClr>
          <a:schemeClr val="accent2"/>
        </a:buClr>
        <a:buSzPct val="85000"/>
        <a:buFont typeface="Wingdings 2"/>
        <a:buChar char=""/>
        <a:defRPr kumimoji="0" sz="2300" kern="1200">
          <a:solidFill>
            <a:schemeClr val="tx1"/>
          </a:solidFill>
          <a:latin typeface="+mn-lt"/>
          <a:ea typeface="+mn-ea"/>
          <a:cs typeface="+mn-cs"/>
        </a:defRPr>
      </a:lvl2pPr>
      <a:lvl3pPr marL="777862" indent="-216073" algn="l" rtl="0" eaLnBrk="1" latinLnBrk="0" hangingPunct="1">
        <a:spcBef>
          <a:spcPts val="350"/>
        </a:spcBef>
        <a:buClr>
          <a:schemeClr val="accent1">
            <a:tint val="60000"/>
          </a:schemeClr>
        </a:buClr>
        <a:buSzPct val="85000"/>
        <a:buFont typeface="Wingdings 2"/>
        <a:buChar char=""/>
        <a:defRPr kumimoji="0" sz="1900" kern="1200">
          <a:solidFill>
            <a:schemeClr val="tx1"/>
          </a:solidFill>
          <a:latin typeface="+mn-lt"/>
          <a:ea typeface="+mn-ea"/>
          <a:cs typeface="+mn-cs"/>
        </a:defRPr>
      </a:lvl3pPr>
      <a:lvl4pPr marL="1037149" indent="-216073" algn="l" rtl="0" eaLnBrk="1" latinLnBrk="0" hangingPunct="1">
        <a:spcBef>
          <a:spcPts val="350"/>
        </a:spcBef>
        <a:buClr>
          <a:schemeClr val="accent3"/>
        </a:buClr>
        <a:buSzPct val="80000"/>
        <a:buFont typeface="Wingdings 2"/>
        <a:buChar char=""/>
        <a:defRPr kumimoji="0" sz="1900" kern="1200">
          <a:solidFill>
            <a:schemeClr val="tx1"/>
          </a:solidFill>
          <a:latin typeface="+mn-lt"/>
          <a:ea typeface="+mn-ea"/>
          <a:cs typeface="+mn-cs"/>
        </a:defRPr>
      </a:lvl4pPr>
      <a:lvl5pPr marL="1296436" indent="-216073" algn="l" rtl="0" eaLnBrk="1" latinLnBrk="0" hangingPunct="1">
        <a:spcBef>
          <a:spcPts val="350"/>
        </a:spcBef>
        <a:buClr>
          <a:schemeClr val="accent3"/>
        </a:buClr>
        <a:buFontTx/>
        <a:buChar char="o"/>
        <a:defRPr kumimoji="0" sz="1900" kern="1200">
          <a:solidFill>
            <a:schemeClr val="tx1"/>
          </a:solidFill>
          <a:latin typeface="+mn-lt"/>
          <a:ea typeface="+mn-ea"/>
          <a:cs typeface="+mn-cs"/>
        </a:defRPr>
      </a:lvl5pPr>
      <a:lvl6pPr marL="1555724" indent="-216073" algn="l" rtl="0" eaLnBrk="1" latinLnBrk="0" hangingPunct="1">
        <a:spcBef>
          <a:spcPts val="350"/>
        </a:spcBef>
        <a:buClr>
          <a:schemeClr val="accent3"/>
        </a:buClr>
        <a:buChar char="•"/>
        <a:defRPr kumimoji="0" sz="1700" kern="1200" baseline="0">
          <a:solidFill>
            <a:schemeClr val="tx1"/>
          </a:solidFill>
          <a:latin typeface="+mn-lt"/>
          <a:ea typeface="+mn-ea"/>
          <a:cs typeface="+mn-cs"/>
        </a:defRPr>
      </a:lvl6pPr>
      <a:lvl7pPr marL="1815011" indent="-216073" algn="l" rtl="0" eaLnBrk="1" latinLnBrk="0" hangingPunct="1">
        <a:spcBef>
          <a:spcPts val="350"/>
        </a:spcBef>
        <a:buClr>
          <a:schemeClr val="accent2"/>
        </a:buClr>
        <a:buChar char="•"/>
        <a:defRPr kumimoji="0" sz="1700" kern="1200">
          <a:solidFill>
            <a:schemeClr val="tx1"/>
          </a:solidFill>
          <a:latin typeface="+mn-lt"/>
          <a:ea typeface="+mn-ea"/>
          <a:cs typeface="+mn-cs"/>
        </a:defRPr>
      </a:lvl7pPr>
      <a:lvl8pPr marL="2074298" indent="-216073" algn="l" rtl="0" eaLnBrk="1" latinLnBrk="0" hangingPunct="1">
        <a:spcBef>
          <a:spcPts val="350"/>
        </a:spcBef>
        <a:buClr>
          <a:schemeClr val="accent1">
            <a:tint val="60000"/>
          </a:schemeClr>
        </a:buClr>
        <a:buChar char="•"/>
        <a:defRPr kumimoji="0" sz="1700" kern="1200">
          <a:solidFill>
            <a:schemeClr val="tx1"/>
          </a:solidFill>
          <a:latin typeface="+mn-lt"/>
          <a:ea typeface="+mn-ea"/>
          <a:cs typeface="+mn-cs"/>
        </a:defRPr>
      </a:lvl8pPr>
      <a:lvl9pPr marL="2333585" indent="-216073" algn="l" rtl="0" eaLnBrk="1" latinLnBrk="0" hangingPunct="1">
        <a:spcBef>
          <a:spcPts val="350"/>
        </a:spcBef>
        <a:buClr>
          <a:schemeClr val="accent2">
            <a:tint val="60000"/>
          </a:schemeClr>
        </a:buClr>
        <a:buChar char="•"/>
        <a:defRPr kumimoji="0" sz="17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32145" algn="l" rtl="0" eaLnBrk="1" latinLnBrk="0" hangingPunct="1">
        <a:defRPr kumimoji="0" kern="1200">
          <a:solidFill>
            <a:schemeClr val="tx1"/>
          </a:solidFill>
          <a:latin typeface="+mn-lt"/>
          <a:ea typeface="+mn-ea"/>
          <a:cs typeface="+mn-cs"/>
        </a:defRPr>
      </a:lvl2pPr>
      <a:lvl3pPr marL="864291" algn="l" rtl="0" eaLnBrk="1" latinLnBrk="0" hangingPunct="1">
        <a:defRPr kumimoji="0" kern="1200">
          <a:solidFill>
            <a:schemeClr val="tx1"/>
          </a:solidFill>
          <a:latin typeface="+mn-lt"/>
          <a:ea typeface="+mn-ea"/>
          <a:cs typeface="+mn-cs"/>
        </a:defRPr>
      </a:lvl3pPr>
      <a:lvl4pPr marL="1296436" algn="l" rtl="0" eaLnBrk="1" latinLnBrk="0" hangingPunct="1">
        <a:defRPr kumimoji="0" kern="1200">
          <a:solidFill>
            <a:schemeClr val="tx1"/>
          </a:solidFill>
          <a:latin typeface="+mn-lt"/>
          <a:ea typeface="+mn-ea"/>
          <a:cs typeface="+mn-cs"/>
        </a:defRPr>
      </a:lvl4pPr>
      <a:lvl5pPr marL="1728582" algn="l" rtl="0" eaLnBrk="1" latinLnBrk="0" hangingPunct="1">
        <a:defRPr kumimoji="0" kern="1200">
          <a:solidFill>
            <a:schemeClr val="tx1"/>
          </a:solidFill>
          <a:latin typeface="+mn-lt"/>
          <a:ea typeface="+mn-ea"/>
          <a:cs typeface="+mn-cs"/>
        </a:defRPr>
      </a:lvl5pPr>
      <a:lvl6pPr marL="2160727" algn="l" rtl="0" eaLnBrk="1" latinLnBrk="0" hangingPunct="1">
        <a:defRPr kumimoji="0" kern="1200">
          <a:solidFill>
            <a:schemeClr val="tx1"/>
          </a:solidFill>
          <a:latin typeface="+mn-lt"/>
          <a:ea typeface="+mn-ea"/>
          <a:cs typeface="+mn-cs"/>
        </a:defRPr>
      </a:lvl6pPr>
      <a:lvl7pPr marL="2592873" algn="l" rtl="0" eaLnBrk="1" latinLnBrk="0" hangingPunct="1">
        <a:defRPr kumimoji="0" kern="1200">
          <a:solidFill>
            <a:schemeClr val="tx1"/>
          </a:solidFill>
          <a:latin typeface="+mn-lt"/>
          <a:ea typeface="+mn-ea"/>
          <a:cs typeface="+mn-cs"/>
        </a:defRPr>
      </a:lvl7pPr>
      <a:lvl8pPr marL="3025018" algn="l" rtl="0" eaLnBrk="1" latinLnBrk="0" hangingPunct="1">
        <a:defRPr kumimoji="0" kern="1200">
          <a:solidFill>
            <a:schemeClr val="tx1"/>
          </a:solidFill>
          <a:latin typeface="+mn-lt"/>
          <a:ea typeface="+mn-ea"/>
          <a:cs typeface="+mn-cs"/>
        </a:defRPr>
      </a:lvl8pPr>
      <a:lvl9pPr marL="3457164"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p:txBody>
          <a:bodyPr>
            <a:normAutofit/>
          </a:bodyPr>
          <a:lstStyle/>
          <a:p>
            <a:r>
              <a:rPr lang="de-DE" sz="1600" b="1" dirty="0" smtClean="0"/>
              <a:t>Eva-Kristina Ziegler </a:t>
            </a:r>
          </a:p>
          <a:p>
            <a:r>
              <a:rPr lang="de-DE" sz="1600" b="1" dirty="0" smtClean="0"/>
              <a:t>Universität zu Köln</a:t>
            </a:r>
          </a:p>
          <a:p>
            <a:r>
              <a:rPr lang="de-DE" sz="1600" b="1" dirty="0" smtClean="0"/>
              <a:t>Institut für Kriminologie</a:t>
            </a:r>
          </a:p>
          <a:p>
            <a:r>
              <a:rPr lang="de-DE" sz="1600" b="1" dirty="0" smtClean="0"/>
              <a:t>17.05.2017</a:t>
            </a:r>
            <a:endParaRPr lang="de-DE" sz="1600" b="1" dirty="0"/>
          </a:p>
        </p:txBody>
      </p:sp>
      <p:sp>
        <p:nvSpPr>
          <p:cNvPr id="2" name="Titel 1"/>
          <p:cNvSpPr>
            <a:spLocks noGrp="1"/>
          </p:cNvSpPr>
          <p:nvPr>
            <p:ph type="ctrTitle"/>
          </p:nvPr>
        </p:nvSpPr>
        <p:spPr/>
        <p:txBody>
          <a:bodyPr>
            <a:normAutofit fontScale="90000"/>
          </a:bodyPr>
          <a:lstStyle/>
          <a:p>
            <a:r>
              <a:rPr lang="de-DE" sz="2800" dirty="0" smtClean="0">
                <a:latin typeface="+mn-lt"/>
              </a:rPr>
              <a:t>Jugendhilfe und Justiz –</a:t>
            </a:r>
            <a:br>
              <a:rPr lang="de-DE" sz="2800" dirty="0" smtClean="0">
                <a:latin typeface="+mn-lt"/>
              </a:rPr>
            </a:br>
            <a:r>
              <a:rPr lang="de-DE" sz="2800" dirty="0" smtClean="0">
                <a:latin typeface="+mn-lt"/>
              </a:rPr>
              <a:t> </a:t>
            </a:r>
            <a:br>
              <a:rPr lang="de-DE" sz="2800" dirty="0" smtClean="0">
                <a:latin typeface="+mn-lt"/>
              </a:rPr>
            </a:br>
            <a:r>
              <a:rPr lang="de-DE" sz="2800" dirty="0" smtClean="0">
                <a:latin typeface="+mn-lt"/>
              </a:rPr>
              <a:t>wer beeinflusst wen und wie?</a:t>
            </a:r>
            <a:endParaRPr lang="de-DE" sz="2800" dirty="0">
              <a:latin typeface="+mn-lt"/>
            </a:endParaRPr>
          </a:p>
        </p:txBody>
      </p:sp>
    </p:spTree>
    <p:extLst>
      <p:ext uri="{BB962C8B-B14F-4D97-AF65-F5344CB8AC3E}">
        <p14:creationId xmlns:p14="http://schemas.microsoft.com/office/powerpoint/2010/main" val="2452306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Calibri" panose="020F0502020204030204" pitchFamily="34" charset="0"/>
              </a:rPr>
              <a:t>Hypothesen zur Forschungsfrage</a:t>
            </a:r>
            <a:endParaRPr lang="de-DE" dirty="0">
              <a:latin typeface="Calibri" panose="020F0502020204030204" pitchFamily="34" charset="0"/>
            </a:endParaRPr>
          </a:p>
        </p:txBody>
      </p:sp>
      <p:sp>
        <p:nvSpPr>
          <p:cNvPr id="3" name="Inhaltsplatzhalter 2"/>
          <p:cNvSpPr>
            <a:spLocks noGrp="1"/>
          </p:cNvSpPr>
          <p:nvPr>
            <p:ph sz="quarter" idx="1"/>
          </p:nvPr>
        </p:nvSpPr>
        <p:spPr/>
        <p:txBody>
          <a:bodyPr>
            <a:normAutofit/>
          </a:bodyPr>
          <a:lstStyle/>
          <a:p>
            <a:r>
              <a:rPr lang="de-DE" sz="2400" dirty="0" smtClean="0">
                <a:latin typeface="Calibri" panose="020F0502020204030204" pitchFamily="34" charset="0"/>
              </a:rPr>
              <a:t>Die Einflussnahme der </a:t>
            </a:r>
            <a:r>
              <a:rPr lang="de-DE" sz="2400" dirty="0" err="1" smtClean="0">
                <a:latin typeface="Calibri" panose="020F0502020204030204" pitchFamily="34" charset="0"/>
              </a:rPr>
              <a:t>JiS</a:t>
            </a:r>
            <a:r>
              <a:rPr lang="de-DE" sz="2400" dirty="0" smtClean="0">
                <a:latin typeface="Calibri" panose="020F0502020204030204" pitchFamily="34" charset="0"/>
              </a:rPr>
              <a:t> auf strafprozessuale Entscheidungen ist abhängig von:</a:t>
            </a:r>
          </a:p>
          <a:p>
            <a:endParaRPr lang="de-DE" sz="2400" dirty="0" smtClean="0">
              <a:latin typeface="Calibri" panose="020F0502020204030204" pitchFamily="34" charset="0"/>
            </a:endParaRPr>
          </a:p>
          <a:p>
            <a:r>
              <a:rPr lang="de-DE" sz="2400" b="1" dirty="0" smtClean="0">
                <a:latin typeface="Calibri" panose="020F0502020204030204" pitchFamily="34" charset="0"/>
              </a:rPr>
              <a:t>Seiten der </a:t>
            </a:r>
            <a:r>
              <a:rPr lang="de-DE" sz="2400" b="1" dirty="0" err="1" smtClean="0">
                <a:latin typeface="Calibri" panose="020F0502020204030204" pitchFamily="34" charset="0"/>
              </a:rPr>
              <a:t>JiS</a:t>
            </a:r>
            <a:r>
              <a:rPr lang="de-DE" sz="2400" b="1" dirty="0" smtClean="0">
                <a:latin typeface="Calibri" panose="020F0502020204030204" pitchFamily="34" charset="0"/>
              </a:rPr>
              <a:t>:</a:t>
            </a:r>
          </a:p>
          <a:p>
            <a:pPr>
              <a:buFont typeface="Wingdings" panose="05000000000000000000" pitchFamily="2" charset="2"/>
              <a:buChar char="Ø"/>
            </a:pPr>
            <a:r>
              <a:rPr lang="de-DE" sz="2400" dirty="0" err="1" smtClean="0">
                <a:latin typeface="Calibri" panose="020F0502020204030204" pitchFamily="34" charset="0"/>
              </a:rPr>
              <a:t>JiS</a:t>
            </a:r>
            <a:r>
              <a:rPr lang="de-DE" sz="2400" dirty="0" smtClean="0">
                <a:latin typeface="Calibri" panose="020F0502020204030204" pitchFamily="34" charset="0"/>
              </a:rPr>
              <a:t> wird von einem Fachdienst ausgeführt.</a:t>
            </a:r>
          </a:p>
          <a:p>
            <a:pPr>
              <a:buFont typeface="Wingdings" panose="05000000000000000000" pitchFamily="2" charset="2"/>
              <a:buChar char="Ø"/>
            </a:pPr>
            <a:r>
              <a:rPr lang="de-DE" sz="2400" dirty="0" smtClean="0">
                <a:latin typeface="Calibri" panose="020F0502020204030204" pitchFamily="34" charset="0"/>
              </a:rPr>
              <a:t>Anwesenheit in der HV wird sichergestellt.</a:t>
            </a:r>
          </a:p>
          <a:p>
            <a:pPr>
              <a:buFont typeface="Wingdings" panose="05000000000000000000" pitchFamily="2" charset="2"/>
              <a:buChar char="Ø"/>
            </a:pPr>
            <a:r>
              <a:rPr lang="de-DE" sz="2400" dirty="0" smtClean="0">
                <a:latin typeface="Calibri" panose="020F0502020204030204" pitchFamily="34" charset="0"/>
              </a:rPr>
              <a:t>Erstellung von schriftlichen Berichten.</a:t>
            </a:r>
          </a:p>
          <a:p>
            <a:pPr>
              <a:buFont typeface="Wingdings" panose="05000000000000000000" pitchFamily="2" charset="2"/>
              <a:buChar char="Ø"/>
            </a:pPr>
            <a:r>
              <a:rPr lang="de-DE" sz="2400" dirty="0" smtClean="0">
                <a:latin typeface="Calibri" panose="020F0502020204030204" pitchFamily="34" charset="0"/>
              </a:rPr>
              <a:t>Angebot von Betreuungsweisungen.</a:t>
            </a:r>
          </a:p>
          <a:p>
            <a:pPr>
              <a:buFont typeface="Wingdings" panose="05000000000000000000" pitchFamily="2" charset="2"/>
              <a:buChar char="Ø"/>
            </a:pPr>
            <a:r>
              <a:rPr lang="de-DE" sz="2400" dirty="0" smtClean="0">
                <a:latin typeface="Calibri" panose="020F0502020204030204" pitchFamily="34" charset="0"/>
              </a:rPr>
              <a:t>Kenntnissen des JGGs (Wahrnehmung).</a:t>
            </a:r>
          </a:p>
          <a:p>
            <a:pPr marL="0" indent="0">
              <a:buNone/>
            </a:pPr>
            <a:endParaRPr lang="de-DE" sz="2400" dirty="0">
              <a:latin typeface="Calibri" panose="020F0502020204030204" pitchFamily="34" charset="0"/>
            </a:endParaRPr>
          </a:p>
          <a:p>
            <a:pPr>
              <a:buFont typeface="Wingdings" panose="05000000000000000000" pitchFamily="2" charset="2"/>
              <a:buChar char="Ø"/>
            </a:pPr>
            <a:endParaRPr lang="de-DE" sz="2400" dirty="0" smtClean="0">
              <a:latin typeface="Calibri" panose="020F0502020204030204" pitchFamily="34" charset="0"/>
            </a:endParaRPr>
          </a:p>
          <a:p>
            <a:pPr>
              <a:buFont typeface="Wingdings" panose="05000000000000000000" pitchFamily="2" charset="2"/>
              <a:buChar char="Ø"/>
            </a:pPr>
            <a:endParaRPr lang="de-DE" sz="2400" dirty="0">
              <a:latin typeface="Calibri" panose="020F0502020204030204" pitchFamily="34" charset="0"/>
            </a:endParaRPr>
          </a:p>
        </p:txBody>
      </p:sp>
    </p:spTree>
    <p:extLst>
      <p:ext uri="{BB962C8B-B14F-4D97-AF65-F5344CB8AC3E}">
        <p14:creationId xmlns:p14="http://schemas.microsoft.com/office/powerpoint/2010/main" val="14921346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Calibri" panose="020F0502020204030204" pitchFamily="34" charset="0"/>
              </a:rPr>
              <a:t>Hypothesen zur Forschungsfrage</a:t>
            </a:r>
            <a:endParaRPr lang="de-DE" dirty="0">
              <a:latin typeface="Calibri" panose="020F0502020204030204" pitchFamily="34" charset="0"/>
            </a:endParaRPr>
          </a:p>
        </p:txBody>
      </p:sp>
      <p:sp>
        <p:nvSpPr>
          <p:cNvPr id="3" name="Inhaltsplatzhalter 2"/>
          <p:cNvSpPr>
            <a:spLocks noGrp="1"/>
          </p:cNvSpPr>
          <p:nvPr>
            <p:ph sz="quarter" idx="1"/>
          </p:nvPr>
        </p:nvSpPr>
        <p:spPr/>
        <p:txBody>
          <a:bodyPr>
            <a:normAutofit/>
          </a:bodyPr>
          <a:lstStyle/>
          <a:p>
            <a:r>
              <a:rPr lang="de-DE" sz="2400" dirty="0" smtClean="0">
                <a:latin typeface="Calibri" panose="020F0502020204030204" pitchFamily="34" charset="0"/>
              </a:rPr>
              <a:t>Die Einflussnahme der </a:t>
            </a:r>
            <a:r>
              <a:rPr lang="de-DE" sz="2400" dirty="0" err="1" smtClean="0">
                <a:latin typeface="Calibri" panose="020F0502020204030204" pitchFamily="34" charset="0"/>
              </a:rPr>
              <a:t>JiS</a:t>
            </a:r>
            <a:r>
              <a:rPr lang="de-DE" sz="2400" dirty="0" smtClean="0">
                <a:latin typeface="Calibri" panose="020F0502020204030204" pitchFamily="34" charset="0"/>
              </a:rPr>
              <a:t> auf strafprozessuale Entscheidungen ist abhängig von:</a:t>
            </a:r>
          </a:p>
          <a:p>
            <a:endParaRPr lang="de-DE" sz="2400" dirty="0" smtClean="0">
              <a:latin typeface="Calibri" panose="020F0502020204030204" pitchFamily="34" charset="0"/>
            </a:endParaRPr>
          </a:p>
          <a:p>
            <a:r>
              <a:rPr lang="de-DE" sz="2400" b="1" dirty="0" smtClean="0">
                <a:latin typeface="Calibri" panose="020F0502020204030204" pitchFamily="34" charset="0"/>
              </a:rPr>
              <a:t>Von Seiten der Richter und </a:t>
            </a:r>
            <a:r>
              <a:rPr lang="de-DE" sz="2400" b="1" dirty="0" err="1" smtClean="0">
                <a:latin typeface="Calibri" panose="020F0502020204030204" pitchFamily="34" charset="0"/>
              </a:rPr>
              <a:t>JiS</a:t>
            </a:r>
            <a:r>
              <a:rPr lang="de-DE" sz="2400" b="1" dirty="0" smtClean="0">
                <a:latin typeface="Calibri" panose="020F0502020204030204" pitchFamily="34" charset="0"/>
              </a:rPr>
              <a:t>:</a:t>
            </a:r>
          </a:p>
          <a:p>
            <a:pPr>
              <a:buFont typeface="Wingdings" panose="05000000000000000000" pitchFamily="2" charset="2"/>
              <a:buChar char="Ø"/>
            </a:pPr>
            <a:r>
              <a:rPr lang="de-DE" sz="2400" dirty="0" smtClean="0">
                <a:latin typeface="Calibri" panose="020F0502020204030204" pitchFamily="34" charset="0"/>
              </a:rPr>
              <a:t>Gemeinsamen Fachstandards zur Beurteilung der Anwendung von Jugendstrafrecht und der Frage nach schädlichen Neigungen.</a:t>
            </a:r>
          </a:p>
          <a:p>
            <a:pPr>
              <a:buFont typeface="Wingdings" panose="05000000000000000000" pitchFamily="2" charset="2"/>
              <a:buChar char="Ø"/>
            </a:pPr>
            <a:r>
              <a:rPr lang="de-DE" sz="2400" dirty="0" smtClean="0">
                <a:latin typeface="Calibri" panose="020F0502020204030204" pitchFamily="34" charset="0"/>
              </a:rPr>
              <a:t>Kommunikationsstrukturen außerhalb des Berichtswesens.</a:t>
            </a:r>
          </a:p>
          <a:p>
            <a:pPr marL="0" indent="0">
              <a:buNone/>
            </a:pPr>
            <a:endParaRPr lang="de-DE" sz="2400" dirty="0">
              <a:latin typeface="Calibri" panose="020F0502020204030204" pitchFamily="34" charset="0"/>
            </a:endParaRPr>
          </a:p>
          <a:p>
            <a:pPr>
              <a:buFont typeface="Wingdings" panose="05000000000000000000" pitchFamily="2" charset="2"/>
              <a:buChar char="Ø"/>
            </a:pPr>
            <a:endParaRPr lang="de-DE" sz="2400" dirty="0" smtClean="0">
              <a:latin typeface="Calibri" panose="020F0502020204030204" pitchFamily="34" charset="0"/>
            </a:endParaRPr>
          </a:p>
          <a:p>
            <a:pPr>
              <a:buFont typeface="Wingdings" panose="05000000000000000000" pitchFamily="2" charset="2"/>
              <a:buChar char="Ø"/>
            </a:pPr>
            <a:endParaRPr lang="de-DE" sz="2400" dirty="0">
              <a:latin typeface="Calibri" panose="020F0502020204030204" pitchFamily="34" charset="0"/>
            </a:endParaRPr>
          </a:p>
        </p:txBody>
      </p:sp>
    </p:spTree>
    <p:extLst>
      <p:ext uri="{BB962C8B-B14F-4D97-AF65-F5344CB8AC3E}">
        <p14:creationId xmlns:p14="http://schemas.microsoft.com/office/powerpoint/2010/main" val="8799982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Calibri" panose="020F0502020204030204" pitchFamily="34" charset="0"/>
              </a:rPr>
              <a:t>Zielgruppe</a:t>
            </a:r>
            <a:endParaRPr lang="de-DE" dirty="0">
              <a:latin typeface="Calibri" panose="020F0502020204030204" pitchFamily="34" charset="0"/>
            </a:endParaRPr>
          </a:p>
        </p:txBody>
      </p:sp>
      <p:sp>
        <p:nvSpPr>
          <p:cNvPr id="3" name="Inhaltsplatzhalter 2"/>
          <p:cNvSpPr>
            <a:spLocks noGrp="1"/>
          </p:cNvSpPr>
          <p:nvPr>
            <p:ph sz="quarter" idx="1"/>
          </p:nvPr>
        </p:nvSpPr>
        <p:spPr/>
        <p:txBody>
          <a:bodyPr>
            <a:normAutofit/>
          </a:bodyPr>
          <a:lstStyle/>
          <a:p>
            <a:pPr>
              <a:buFont typeface="Wingdings" panose="05000000000000000000" pitchFamily="2" charset="2"/>
              <a:buChar char="§"/>
            </a:pPr>
            <a:endParaRPr lang="de-DE" sz="2400" dirty="0" smtClean="0">
              <a:latin typeface="Calibri" panose="020F0502020204030204" pitchFamily="34" charset="0"/>
            </a:endParaRPr>
          </a:p>
          <a:p>
            <a:pPr>
              <a:buFont typeface="Wingdings" panose="05000000000000000000" pitchFamily="2" charset="2"/>
              <a:buChar char="§"/>
            </a:pPr>
            <a:endParaRPr lang="de-DE" sz="2400" dirty="0" smtClean="0">
              <a:latin typeface="Calibri" panose="020F0502020204030204" pitchFamily="34" charset="0"/>
            </a:endParaRPr>
          </a:p>
          <a:p>
            <a:pPr>
              <a:buFont typeface="Wingdings" panose="05000000000000000000" pitchFamily="2" charset="2"/>
              <a:buChar char="§"/>
            </a:pPr>
            <a:r>
              <a:rPr lang="de-DE" sz="2400" dirty="0" smtClean="0">
                <a:latin typeface="Calibri" panose="020F0502020204030204" pitchFamily="34" charset="0"/>
              </a:rPr>
              <a:t>245 </a:t>
            </a:r>
            <a:r>
              <a:rPr lang="de-DE" sz="2400" dirty="0" err="1" smtClean="0">
                <a:latin typeface="Calibri" panose="020F0502020204030204" pitchFamily="34" charset="0"/>
              </a:rPr>
              <a:t>JugendrichterInnen</a:t>
            </a:r>
            <a:r>
              <a:rPr lang="de-DE" sz="2400" dirty="0" smtClean="0">
                <a:latin typeface="Calibri" panose="020F0502020204030204" pitchFamily="34" charset="0"/>
              </a:rPr>
              <a:t> an 127 Amtsgerichten in NRW</a:t>
            </a:r>
          </a:p>
          <a:p>
            <a:pPr>
              <a:buFont typeface="Wingdings" panose="05000000000000000000" pitchFamily="2" charset="2"/>
              <a:buChar char="§"/>
            </a:pPr>
            <a:r>
              <a:rPr lang="de-DE" sz="2400" dirty="0" smtClean="0">
                <a:latin typeface="Calibri" panose="020F0502020204030204" pitchFamily="34" charset="0"/>
              </a:rPr>
              <a:t>Erhebungszeitraum: August – Oktober 2015</a:t>
            </a:r>
          </a:p>
          <a:p>
            <a:pPr>
              <a:buFont typeface="Wingdings" panose="05000000000000000000" pitchFamily="2" charset="2"/>
              <a:buChar char="§"/>
            </a:pPr>
            <a:r>
              <a:rPr lang="de-DE" sz="2400" dirty="0" smtClean="0">
                <a:latin typeface="Calibri" panose="020F0502020204030204" pitchFamily="34" charset="0"/>
              </a:rPr>
              <a:t>Teilnehmer: 74 (30,2%)</a:t>
            </a:r>
          </a:p>
          <a:p>
            <a:pPr marL="0" indent="0">
              <a:buNone/>
            </a:pPr>
            <a:endParaRPr lang="de-DE" sz="2400" dirty="0" smtClean="0">
              <a:latin typeface="Calibri" panose="020F0502020204030204" pitchFamily="34" charset="0"/>
            </a:endParaRPr>
          </a:p>
          <a:p>
            <a:pPr>
              <a:buFont typeface="Wingdings" panose="05000000000000000000" pitchFamily="2" charset="2"/>
              <a:buChar char="§"/>
            </a:pPr>
            <a:endParaRPr lang="de-DE" sz="2400" dirty="0">
              <a:latin typeface="Calibri" panose="020F0502020204030204" pitchFamily="34" charset="0"/>
            </a:endParaRPr>
          </a:p>
          <a:p>
            <a:pPr>
              <a:buFont typeface="Wingdings" panose="05000000000000000000" pitchFamily="2" charset="2"/>
              <a:buChar char="Ø"/>
            </a:pPr>
            <a:endParaRPr lang="de-DE" sz="2400" dirty="0" smtClean="0">
              <a:latin typeface="Calibri" panose="020F0502020204030204" pitchFamily="34" charset="0"/>
            </a:endParaRPr>
          </a:p>
          <a:p>
            <a:pPr>
              <a:buFont typeface="Wingdings" panose="05000000000000000000" pitchFamily="2" charset="2"/>
              <a:buChar char="Ø"/>
            </a:pPr>
            <a:endParaRPr lang="de-DE" sz="2400" dirty="0">
              <a:latin typeface="Calibri" panose="020F0502020204030204" pitchFamily="34" charset="0"/>
            </a:endParaRPr>
          </a:p>
        </p:txBody>
      </p:sp>
    </p:spTree>
    <p:extLst>
      <p:ext uri="{BB962C8B-B14F-4D97-AF65-F5344CB8AC3E}">
        <p14:creationId xmlns:p14="http://schemas.microsoft.com/office/powerpoint/2010/main" val="1275967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Calibri" panose="020F0502020204030204" pitchFamily="34" charset="0"/>
              </a:rPr>
              <a:t>Methoden</a:t>
            </a:r>
            <a:endParaRPr lang="de-DE" dirty="0">
              <a:latin typeface="Calibri" panose="020F0502020204030204" pitchFamily="34" charset="0"/>
            </a:endParaRPr>
          </a:p>
        </p:txBody>
      </p:sp>
      <p:sp>
        <p:nvSpPr>
          <p:cNvPr id="3" name="Inhaltsplatzhalter 2"/>
          <p:cNvSpPr>
            <a:spLocks noGrp="1"/>
          </p:cNvSpPr>
          <p:nvPr>
            <p:ph sz="quarter" idx="1"/>
          </p:nvPr>
        </p:nvSpPr>
        <p:spPr/>
        <p:txBody>
          <a:bodyPr>
            <a:normAutofit/>
          </a:bodyPr>
          <a:lstStyle/>
          <a:p>
            <a:r>
              <a:rPr lang="de-DE" sz="2400" dirty="0" smtClean="0">
                <a:latin typeface="Calibri" panose="020F0502020204030204" pitchFamily="34" charset="0"/>
              </a:rPr>
              <a:t>Quantitativer Fragebogen</a:t>
            </a:r>
          </a:p>
          <a:p>
            <a:endParaRPr lang="de-DE" sz="2400" dirty="0">
              <a:latin typeface="Calibri" panose="020F0502020204030204" pitchFamily="34" charset="0"/>
            </a:endParaRPr>
          </a:p>
          <a:p>
            <a:endParaRPr lang="de-DE" sz="2400" dirty="0">
              <a:latin typeface="Calibri" panose="020F050202020403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958" y="2014364"/>
            <a:ext cx="6829425" cy="333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3948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rgbClr val="696464"/>
                </a:solidFill>
                <a:latin typeface="Calibri" panose="020F0502020204030204" pitchFamily="34" charset="0"/>
              </a:rPr>
              <a:t>Methoden</a:t>
            </a:r>
            <a:endParaRPr lang="de-DE" dirty="0"/>
          </a:p>
        </p:txBody>
      </p:sp>
      <p:sp>
        <p:nvSpPr>
          <p:cNvPr id="3" name="Inhaltsplatzhalter 2"/>
          <p:cNvSpPr>
            <a:spLocks noGrp="1"/>
          </p:cNvSpPr>
          <p:nvPr>
            <p:ph sz="quarter" idx="1"/>
          </p:nvPr>
        </p:nvSpPr>
        <p:spPr/>
        <p:txBody>
          <a:bodyPr>
            <a:normAutofit/>
          </a:bodyPr>
          <a:lstStyle/>
          <a:p>
            <a:r>
              <a:rPr lang="de-DE" sz="2400" dirty="0" smtClean="0">
                <a:latin typeface="Calibri" panose="020F0502020204030204" pitchFamily="34" charset="0"/>
              </a:rPr>
              <a:t>Qualitative Experteninterviews</a:t>
            </a:r>
          </a:p>
          <a:p>
            <a:pPr marL="0" indent="0">
              <a:buNone/>
            </a:pPr>
            <a:endParaRPr lang="de-DE" sz="2400" dirty="0">
              <a:latin typeface="Calibri" panose="020F0502020204030204" pitchFamily="34" charset="0"/>
            </a:endParaRPr>
          </a:p>
          <a:p>
            <a:pPr>
              <a:buFont typeface="Wingdings" panose="05000000000000000000" pitchFamily="2" charset="2"/>
              <a:buChar char="Ø"/>
            </a:pPr>
            <a:r>
              <a:rPr lang="de-DE" sz="2400" dirty="0" smtClean="0">
                <a:latin typeface="Calibri" panose="020F0502020204030204" pitchFamily="34" charset="0"/>
              </a:rPr>
              <a:t>4 </a:t>
            </a:r>
            <a:r>
              <a:rPr lang="de-DE" sz="2400" dirty="0" err="1" smtClean="0">
                <a:latin typeface="Calibri" panose="020F0502020204030204" pitchFamily="34" charset="0"/>
              </a:rPr>
              <a:t>JugendrichterInnen</a:t>
            </a:r>
            <a:r>
              <a:rPr lang="de-DE" sz="2400" dirty="0" smtClean="0">
                <a:latin typeface="Calibri" panose="020F0502020204030204" pitchFamily="34" charset="0"/>
              </a:rPr>
              <a:t> je 30 Minuten (leitfadenbasiert)</a:t>
            </a:r>
          </a:p>
          <a:p>
            <a:pPr>
              <a:buFont typeface="Wingdings" panose="05000000000000000000" pitchFamily="2" charset="2"/>
              <a:buChar char="Ø"/>
            </a:pPr>
            <a:endParaRPr lang="de-DE" sz="2400" dirty="0">
              <a:latin typeface="Calibri" panose="020F0502020204030204"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4110" y="2667131"/>
            <a:ext cx="4968552" cy="2952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23248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696464"/>
                </a:solidFill>
                <a:latin typeface="Calibri" panose="020F0502020204030204" pitchFamily="34" charset="0"/>
              </a:rPr>
              <a:t>Ergebnisse</a:t>
            </a:r>
            <a:endParaRPr lang="de-DE" dirty="0"/>
          </a:p>
        </p:txBody>
      </p:sp>
      <p:sp>
        <p:nvSpPr>
          <p:cNvPr id="3" name="Inhaltsplatzhalter 2"/>
          <p:cNvSpPr>
            <a:spLocks noGrp="1"/>
          </p:cNvSpPr>
          <p:nvPr>
            <p:ph sz="quarter" idx="1"/>
          </p:nvPr>
        </p:nvSpPr>
        <p:spPr/>
        <p:txBody>
          <a:bodyPr>
            <a:normAutofit/>
          </a:bodyPr>
          <a:lstStyle/>
          <a:p>
            <a:endParaRPr lang="de-DE" sz="2400" b="1" dirty="0" smtClean="0">
              <a:latin typeface="Calibri" panose="020F0502020204030204" pitchFamily="34" charset="0"/>
            </a:endParaRPr>
          </a:p>
          <a:p>
            <a:endParaRPr lang="de-DE" sz="2400" b="1" dirty="0">
              <a:latin typeface="Calibri" panose="020F0502020204030204" pitchFamily="34" charset="0"/>
            </a:endParaRPr>
          </a:p>
          <a:p>
            <a:r>
              <a:rPr lang="de-DE" sz="2400" b="1" dirty="0" smtClean="0">
                <a:latin typeface="Calibri" panose="020F0502020204030204" pitchFamily="34" charset="0"/>
              </a:rPr>
              <a:t>Wie hoch ist die Einflussnahme der </a:t>
            </a:r>
            <a:r>
              <a:rPr lang="de-DE" sz="2400" b="1" dirty="0" err="1" smtClean="0">
                <a:latin typeface="Calibri" panose="020F0502020204030204" pitchFamily="34" charset="0"/>
              </a:rPr>
              <a:t>JiS</a:t>
            </a:r>
            <a:r>
              <a:rPr lang="de-DE" sz="2400" b="1" dirty="0" smtClean="0">
                <a:latin typeface="Calibri" panose="020F0502020204030204" pitchFamily="34" charset="0"/>
              </a:rPr>
              <a:t> auf jugendrichterliche Entscheidungen?</a:t>
            </a:r>
          </a:p>
          <a:p>
            <a:endParaRPr lang="de-DE" sz="2400" dirty="0" smtClean="0">
              <a:latin typeface="Calibri" panose="020F0502020204030204" pitchFamily="34" charset="0"/>
            </a:endParaRPr>
          </a:p>
          <a:p>
            <a:r>
              <a:rPr lang="de-DE" sz="2400" dirty="0" smtClean="0">
                <a:latin typeface="Calibri" panose="020F0502020204030204" pitchFamily="34" charset="0"/>
              </a:rPr>
              <a:t>73% der Befragten schließen sich zu &gt;70% in der Urteilsfindung den Anregungen der </a:t>
            </a:r>
            <a:r>
              <a:rPr lang="de-DE" sz="2400" dirty="0" err="1" smtClean="0">
                <a:latin typeface="Calibri" panose="020F0502020204030204" pitchFamily="34" charset="0"/>
              </a:rPr>
              <a:t>JiS</a:t>
            </a:r>
            <a:r>
              <a:rPr lang="de-DE" sz="2400" dirty="0" smtClean="0">
                <a:latin typeface="Calibri" panose="020F0502020204030204" pitchFamily="34" charset="0"/>
              </a:rPr>
              <a:t> an.</a:t>
            </a:r>
          </a:p>
        </p:txBody>
      </p:sp>
    </p:spTree>
    <p:extLst>
      <p:ext uri="{BB962C8B-B14F-4D97-AF65-F5344CB8AC3E}">
        <p14:creationId xmlns:p14="http://schemas.microsoft.com/office/powerpoint/2010/main" val="38918577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259287" lvl="0" indent="-259287">
              <a:spcBef>
                <a:spcPts val="548"/>
              </a:spcBef>
            </a:pPr>
            <a:r>
              <a:rPr lang="de-DE" dirty="0" smtClean="0">
                <a:latin typeface="Calibri" panose="020F0502020204030204" pitchFamily="34" charset="0"/>
              </a:rPr>
              <a:t>Ergebnisse</a:t>
            </a:r>
            <a:endParaRPr lang="de-DE" dirty="0">
              <a:latin typeface="Calibri" panose="020F0502020204030204" pitchFamily="34" charset="0"/>
            </a:endParaRPr>
          </a:p>
        </p:txBody>
      </p:sp>
      <p:sp>
        <p:nvSpPr>
          <p:cNvPr id="3" name="Inhaltsplatzhalter 2"/>
          <p:cNvSpPr>
            <a:spLocks noGrp="1"/>
          </p:cNvSpPr>
          <p:nvPr>
            <p:ph sz="quarter" idx="1"/>
          </p:nvPr>
        </p:nvSpPr>
        <p:spPr/>
        <p:txBody>
          <a:bodyPr>
            <a:normAutofit fontScale="92500"/>
          </a:bodyPr>
          <a:lstStyle/>
          <a:p>
            <a:pPr lvl="0">
              <a:buClr>
                <a:srgbClr val="D34817"/>
              </a:buClr>
            </a:pPr>
            <a:r>
              <a:rPr lang="de-DE" sz="2400" b="1" dirty="0">
                <a:solidFill>
                  <a:prstClr val="black"/>
                </a:solidFill>
                <a:latin typeface="Calibri" panose="020F0502020204030204" pitchFamily="34" charset="0"/>
              </a:rPr>
              <a:t>Welche Faktoren wirken sich auf die Einflussnahme aus?</a:t>
            </a:r>
          </a:p>
          <a:p>
            <a:pPr>
              <a:buFont typeface="Arial" panose="020B0604020202020204" pitchFamily="34" charset="0"/>
              <a:buChar char="•"/>
            </a:pPr>
            <a:r>
              <a:rPr lang="de-DE" dirty="0" smtClean="0">
                <a:latin typeface="Calibri" panose="020F0502020204030204" pitchFamily="34" charset="0"/>
              </a:rPr>
              <a:t>Von Seiten der Jugendrichter:</a:t>
            </a:r>
          </a:p>
          <a:p>
            <a:pPr>
              <a:buFont typeface="Wingdings" panose="05000000000000000000" pitchFamily="2" charset="2"/>
              <a:buChar char="Ø"/>
            </a:pPr>
            <a:r>
              <a:rPr lang="de-DE" strike="sngStrike" dirty="0">
                <a:latin typeface="Calibri" panose="020F0502020204030204" pitchFamily="34" charset="0"/>
              </a:rPr>
              <a:t>Verweildauer der </a:t>
            </a:r>
            <a:r>
              <a:rPr lang="de-DE" strike="sngStrike" dirty="0" err="1">
                <a:latin typeface="Calibri" panose="020F0502020204030204" pitchFamily="34" charset="0"/>
              </a:rPr>
              <a:t>RichterInnen</a:t>
            </a:r>
            <a:r>
              <a:rPr lang="de-DE" strike="sngStrike" dirty="0">
                <a:latin typeface="Calibri" panose="020F0502020204030204" pitchFamily="34" charset="0"/>
              </a:rPr>
              <a:t> im Jugendstrafrecht</a:t>
            </a:r>
          </a:p>
          <a:p>
            <a:pPr>
              <a:buFont typeface="Wingdings" panose="05000000000000000000" pitchFamily="2" charset="2"/>
              <a:buChar char="Ø"/>
            </a:pPr>
            <a:r>
              <a:rPr lang="de-DE" dirty="0" smtClean="0">
                <a:latin typeface="Calibri" panose="020F0502020204030204" pitchFamily="34" charset="0"/>
              </a:rPr>
              <a:t>(39%&lt; 5 Jahre, 32%&gt; 10 Jahre).</a:t>
            </a:r>
          </a:p>
          <a:p>
            <a:pPr lvl="0">
              <a:buClr>
                <a:srgbClr val="D34817"/>
              </a:buClr>
              <a:buFont typeface="Wingdings" panose="05000000000000000000" pitchFamily="2" charset="2"/>
              <a:buChar char="Ø"/>
            </a:pPr>
            <a:r>
              <a:rPr lang="de-DE" sz="2400" strike="sngStrike" dirty="0">
                <a:solidFill>
                  <a:prstClr val="black"/>
                </a:solidFill>
                <a:latin typeface="Calibri" panose="020F0502020204030204" pitchFamily="34" charset="0"/>
              </a:rPr>
              <a:t>Stellenanteil des Richters im Jugendstrafrecht</a:t>
            </a:r>
          </a:p>
          <a:p>
            <a:pPr>
              <a:buFont typeface="Wingdings" panose="05000000000000000000" pitchFamily="2" charset="2"/>
              <a:buChar char="Ø"/>
            </a:pPr>
            <a:r>
              <a:rPr lang="de-DE" dirty="0" smtClean="0">
                <a:latin typeface="Calibri" panose="020F0502020204030204" pitchFamily="34" charset="0"/>
              </a:rPr>
              <a:t>(27% voller Stellenanteil).</a:t>
            </a:r>
          </a:p>
          <a:p>
            <a:pPr>
              <a:buFont typeface="Wingdings" panose="05000000000000000000" pitchFamily="2" charset="2"/>
              <a:buChar char="Ø"/>
            </a:pPr>
            <a:r>
              <a:rPr lang="de-DE" sz="2400" strike="sngStrike" dirty="0">
                <a:latin typeface="Calibri" panose="020F0502020204030204" pitchFamily="34" charset="0"/>
              </a:rPr>
              <a:t>Vorbereitung des Richters auf das Jugendstrafrecht in der </a:t>
            </a:r>
            <a:r>
              <a:rPr lang="de-DE" sz="2400" strike="sngStrike" dirty="0" smtClean="0">
                <a:latin typeface="Calibri" panose="020F0502020204030204" pitchFamily="34" charset="0"/>
              </a:rPr>
              <a:t>Ausbildung</a:t>
            </a:r>
          </a:p>
          <a:p>
            <a:pPr>
              <a:buFont typeface="Wingdings" panose="05000000000000000000" pitchFamily="2" charset="2"/>
              <a:buChar char="Ø"/>
            </a:pPr>
            <a:r>
              <a:rPr lang="de-DE" sz="2400" dirty="0" smtClean="0">
                <a:latin typeface="Calibri" panose="020F0502020204030204" pitchFamily="34" charset="0"/>
              </a:rPr>
              <a:t>(72% der Befragten gaben an, in der Ausbildung nicht auf die Tätigkeit als </a:t>
            </a:r>
            <a:r>
              <a:rPr lang="de-DE" sz="2400" dirty="0" err="1" smtClean="0">
                <a:latin typeface="Calibri" panose="020F0502020204030204" pitchFamily="34" charset="0"/>
              </a:rPr>
              <a:t>JugendrichterIn</a:t>
            </a:r>
            <a:r>
              <a:rPr lang="de-DE" sz="2400" dirty="0" smtClean="0">
                <a:latin typeface="Calibri" panose="020F0502020204030204" pitchFamily="34" charset="0"/>
              </a:rPr>
              <a:t> vorbereitet worden zu sein).</a:t>
            </a:r>
            <a:endParaRPr lang="de-DE" sz="2400" dirty="0">
              <a:latin typeface="Calibri" panose="020F0502020204030204" pitchFamily="34" charset="0"/>
            </a:endParaRPr>
          </a:p>
          <a:p>
            <a:pPr marL="0" indent="0">
              <a:buNone/>
            </a:pPr>
            <a:endParaRPr lang="de-DE" strike="sngStrike" dirty="0" smtClean="0">
              <a:latin typeface="Calibri" panose="020F0502020204030204" pitchFamily="34" charset="0"/>
            </a:endParaRPr>
          </a:p>
          <a:p>
            <a:pPr>
              <a:buFont typeface="Wingdings" panose="05000000000000000000" pitchFamily="2" charset="2"/>
              <a:buChar char="Ø"/>
            </a:pPr>
            <a:endParaRPr lang="de-DE" dirty="0" smtClean="0">
              <a:latin typeface="Calibri" panose="020F0502020204030204" pitchFamily="34" charset="0"/>
            </a:endParaRPr>
          </a:p>
        </p:txBody>
      </p:sp>
    </p:spTree>
    <p:extLst>
      <p:ext uri="{BB962C8B-B14F-4D97-AF65-F5344CB8AC3E}">
        <p14:creationId xmlns:p14="http://schemas.microsoft.com/office/powerpoint/2010/main" val="18697840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259287" lvl="0" indent="-259287">
              <a:spcBef>
                <a:spcPts val="548"/>
              </a:spcBef>
            </a:pPr>
            <a:r>
              <a:rPr lang="de-DE" dirty="0" smtClean="0">
                <a:latin typeface="Calibri" panose="020F0502020204030204" pitchFamily="34" charset="0"/>
              </a:rPr>
              <a:t>Ergebnisse</a:t>
            </a:r>
            <a:endParaRPr lang="de-DE" dirty="0">
              <a:latin typeface="Calibri" panose="020F0502020204030204" pitchFamily="34" charset="0"/>
            </a:endParaRPr>
          </a:p>
        </p:txBody>
      </p:sp>
      <p:sp>
        <p:nvSpPr>
          <p:cNvPr id="3" name="Inhaltsplatzhalter 2"/>
          <p:cNvSpPr>
            <a:spLocks noGrp="1"/>
          </p:cNvSpPr>
          <p:nvPr>
            <p:ph sz="quarter" idx="1"/>
          </p:nvPr>
        </p:nvSpPr>
        <p:spPr/>
        <p:txBody>
          <a:bodyPr>
            <a:normAutofit/>
          </a:bodyPr>
          <a:lstStyle/>
          <a:p>
            <a:pPr lvl="0">
              <a:buClr>
                <a:srgbClr val="D34817"/>
              </a:buClr>
            </a:pPr>
            <a:r>
              <a:rPr lang="de-DE" sz="2400" b="1" dirty="0">
                <a:solidFill>
                  <a:prstClr val="black"/>
                </a:solidFill>
                <a:latin typeface="Calibri" panose="020F0502020204030204" pitchFamily="34" charset="0"/>
              </a:rPr>
              <a:t>Welche Faktoren wirken sich auf die Einflussnahme aus?</a:t>
            </a:r>
          </a:p>
          <a:p>
            <a:pPr>
              <a:buFont typeface="Arial" panose="020B0604020202020204" pitchFamily="34" charset="0"/>
              <a:buChar char="•"/>
            </a:pPr>
            <a:r>
              <a:rPr lang="de-DE" dirty="0" smtClean="0">
                <a:latin typeface="Calibri" panose="020F0502020204030204" pitchFamily="34" charset="0"/>
              </a:rPr>
              <a:t>Von Seiten der Jugendrichter:</a:t>
            </a:r>
          </a:p>
          <a:p>
            <a:pPr lvl="0">
              <a:buClr>
                <a:srgbClr val="D34817"/>
              </a:buClr>
              <a:buFont typeface="Wingdings" panose="05000000000000000000" pitchFamily="2" charset="2"/>
              <a:buChar char="Ø"/>
            </a:pPr>
            <a:r>
              <a:rPr lang="de-DE" sz="2400" dirty="0">
                <a:solidFill>
                  <a:srgbClr val="00B050"/>
                </a:solidFill>
                <a:latin typeface="Calibri" panose="020F0502020204030204" pitchFamily="34" charset="0"/>
              </a:rPr>
              <a:t>Teilnahme an fachspezifischen </a:t>
            </a:r>
            <a:r>
              <a:rPr lang="de-DE" sz="2400" dirty="0" smtClean="0">
                <a:solidFill>
                  <a:srgbClr val="00B050"/>
                </a:solidFill>
                <a:latin typeface="Calibri" panose="020F0502020204030204" pitchFamily="34" charset="0"/>
              </a:rPr>
              <a:t>Fortbildungen </a:t>
            </a:r>
          </a:p>
          <a:p>
            <a:pPr lvl="0">
              <a:buClr>
                <a:srgbClr val="D34817"/>
              </a:buClr>
              <a:buFont typeface="Wingdings" panose="05000000000000000000" pitchFamily="2" charset="2"/>
              <a:buChar char="Ø"/>
            </a:pPr>
            <a:r>
              <a:rPr lang="de-DE" sz="2400" dirty="0" smtClean="0">
                <a:latin typeface="Calibri" panose="020F0502020204030204" pitchFamily="34" charset="0"/>
              </a:rPr>
              <a:t>(69% nahmen an Fortbildungen teil, 47% der Gesamtzahl halten das Fortbildungsangebot für ausreichend).</a:t>
            </a:r>
          </a:p>
          <a:p>
            <a:pPr lvl="0">
              <a:buClr>
                <a:srgbClr val="D34817"/>
              </a:buClr>
              <a:buFont typeface="Wingdings" panose="05000000000000000000" pitchFamily="2" charset="2"/>
              <a:buChar char="Ø"/>
            </a:pPr>
            <a:r>
              <a:rPr lang="de-DE" sz="2400" dirty="0">
                <a:solidFill>
                  <a:srgbClr val="00B050"/>
                </a:solidFill>
                <a:latin typeface="Calibri" panose="020F0502020204030204" pitchFamily="34" charset="0"/>
              </a:rPr>
              <a:t>Beurteilung ambulanter Maßnahmen</a:t>
            </a:r>
          </a:p>
          <a:p>
            <a:pPr lvl="0">
              <a:buClr>
                <a:srgbClr val="D34817"/>
              </a:buClr>
              <a:buFont typeface="Wingdings" panose="05000000000000000000" pitchFamily="2" charset="2"/>
              <a:buChar char="Ø"/>
            </a:pPr>
            <a:r>
              <a:rPr lang="de-DE" sz="2400" dirty="0" smtClean="0">
                <a:latin typeface="Calibri" panose="020F0502020204030204" pitchFamily="34" charset="0"/>
              </a:rPr>
              <a:t>(42% halten die ambulanten </a:t>
            </a:r>
            <a:r>
              <a:rPr lang="de-DE" sz="2400" dirty="0">
                <a:latin typeface="Calibri" panose="020F0502020204030204" pitchFamily="34" charset="0"/>
              </a:rPr>
              <a:t>M</a:t>
            </a:r>
            <a:r>
              <a:rPr lang="de-DE" sz="2400" dirty="0" smtClean="0">
                <a:latin typeface="Calibri" panose="020F0502020204030204" pitchFamily="34" charset="0"/>
              </a:rPr>
              <a:t>aßnahmen für nicht ausreichend).</a:t>
            </a:r>
            <a:endParaRPr lang="de-DE" sz="2400" dirty="0">
              <a:latin typeface="Calibri" panose="020F0502020204030204" pitchFamily="34" charset="0"/>
            </a:endParaRPr>
          </a:p>
          <a:p>
            <a:pPr marL="0" indent="0">
              <a:buNone/>
            </a:pPr>
            <a:endParaRPr lang="de-DE" dirty="0" smtClean="0">
              <a:latin typeface="Calibri" panose="020F0502020204030204" pitchFamily="34" charset="0"/>
            </a:endParaRPr>
          </a:p>
          <a:p>
            <a:pPr marL="0" indent="0">
              <a:buNone/>
            </a:pPr>
            <a:endParaRPr lang="de-DE" strike="sngStrike" dirty="0" smtClean="0">
              <a:latin typeface="Calibri" panose="020F0502020204030204" pitchFamily="34" charset="0"/>
            </a:endParaRPr>
          </a:p>
          <a:p>
            <a:pPr>
              <a:buFont typeface="Wingdings" panose="05000000000000000000" pitchFamily="2" charset="2"/>
              <a:buChar char="Ø"/>
            </a:pPr>
            <a:endParaRPr lang="de-DE" dirty="0" smtClean="0">
              <a:latin typeface="Calibri" panose="020F0502020204030204" pitchFamily="34" charset="0"/>
            </a:endParaRPr>
          </a:p>
        </p:txBody>
      </p:sp>
    </p:spTree>
    <p:extLst>
      <p:ext uri="{BB962C8B-B14F-4D97-AF65-F5344CB8AC3E}">
        <p14:creationId xmlns:p14="http://schemas.microsoft.com/office/powerpoint/2010/main" val="34442060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Calibri" panose="020F0502020204030204" pitchFamily="34" charset="0"/>
              </a:rPr>
              <a:t>Ergebnisse</a:t>
            </a:r>
            <a:endParaRPr lang="de-DE" dirty="0">
              <a:latin typeface="Calibri" panose="020F0502020204030204" pitchFamily="34" charset="0"/>
            </a:endParaRPr>
          </a:p>
        </p:txBody>
      </p:sp>
      <p:sp>
        <p:nvSpPr>
          <p:cNvPr id="3" name="Inhaltsplatzhalter 2"/>
          <p:cNvSpPr>
            <a:spLocks noGrp="1"/>
          </p:cNvSpPr>
          <p:nvPr>
            <p:ph sz="quarter" idx="1"/>
          </p:nvPr>
        </p:nvSpPr>
        <p:spPr/>
        <p:txBody>
          <a:bodyPr/>
          <a:lstStyle/>
          <a:p>
            <a:pPr lvl="0">
              <a:buClr>
                <a:srgbClr val="D34817"/>
              </a:buClr>
            </a:pPr>
            <a:r>
              <a:rPr lang="de-DE" sz="2400" dirty="0">
                <a:solidFill>
                  <a:prstClr val="black"/>
                </a:solidFill>
                <a:latin typeface="Calibri" panose="020F0502020204030204" pitchFamily="34" charset="0"/>
              </a:rPr>
              <a:t>Die Einflussnahme der </a:t>
            </a:r>
            <a:r>
              <a:rPr lang="de-DE" sz="2400" dirty="0" err="1">
                <a:solidFill>
                  <a:prstClr val="black"/>
                </a:solidFill>
                <a:latin typeface="Calibri" panose="020F0502020204030204" pitchFamily="34" charset="0"/>
              </a:rPr>
              <a:t>JiS</a:t>
            </a:r>
            <a:r>
              <a:rPr lang="de-DE" sz="2400" dirty="0">
                <a:solidFill>
                  <a:prstClr val="black"/>
                </a:solidFill>
                <a:latin typeface="Calibri" panose="020F0502020204030204" pitchFamily="34" charset="0"/>
              </a:rPr>
              <a:t> auf strafprozessuale Entscheidungen ist abhängig von:</a:t>
            </a:r>
          </a:p>
          <a:p>
            <a:pPr lvl="0">
              <a:buClr>
                <a:srgbClr val="D34817"/>
              </a:buClr>
            </a:pPr>
            <a:endParaRPr lang="de-DE" sz="2400" dirty="0">
              <a:solidFill>
                <a:prstClr val="black"/>
              </a:solidFill>
              <a:latin typeface="Calibri" panose="020F0502020204030204" pitchFamily="34" charset="0"/>
            </a:endParaRPr>
          </a:p>
          <a:p>
            <a:pPr lvl="0">
              <a:buClr>
                <a:srgbClr val="D34817"/>
              </a:buClr>
            </a:pPr>
            <a:r>
              <a:rPr lang="de-DE" sz="2400" b="1" dirty="0">
                <a:solidFill>
                  <a:prstClr val="black"/>
                </a:solidFill>
                <a:latin typeface="Calibri" panose="020F0502020204030204" pitchFamily="34" charset="0"/>
              </a:rPr>
              <a:t>Seiten der </a:t>
            </a:r>
            <a:r>
              <a:rPr lang="de-DE" sz="2400" b="1" dirty="0" err="1">
                <a:solidFill>
                  <a:prstClr val="black"/>
                </a:solidFill>
                <a:latin typeface="Calibri" panose="020F0502020204030204" pitchFamily="34" charset="0"/>
              </a:rPr>
              <a:t>JiS</a:t>
            </a:r>
            <a:r>
              <a:rPr lang="de-DE" sz="2400" b="1" dirty="0">
                <a:solidFill>
                  <a:prstClr val="black"/>
                </a:solidFill>
                <a:latin typeface="Calibri" panose="020F0502020204030204" pitchFamily="34" charset="0"/>
              </a:rPr>
              <a:t>:</a:t>
            </a:r>
          </a:p>
          <a:p>
            <a:pPr lvl="0">
              <a:buClr>
                <a:srgbClr val="D34817"/>
              </a:buClr>
              <a:buFont typeface="Wingdings" panose="05000000000000000000" pitchFamily="2" charset="2"/>
              <a:buChar char="Ø"/>
            </a:pPr>
            <a:r>
              <a:rPr lang="de-DE" sz="2400" dirty="0" err="1">
                <a:solidFill>
                  <a:srgbClr val="00B050"/>
                </a:solidFill>
                <a:latin typeface="Calibri" panose="020F0502020204030204" pitchFamily="34" charset="0"/>
              </a:rPr>
              <a:t>JiS</a:t>
            </a:r>
            <a:r>
              <a:rPr lang="de-DE" sz="2400" dirty="0">
                <a:solidFill>
                  <a:srgbClr val="00B050"/>
                </a:solidFill>
                <a:latin typeface="Calibri" panose="020F0502020204030204" pitchFamily="34" charset="0"/>
              </a:rPr>
              <a:t> wird von einem Fachdienst </a:t>
            </a:r>
            <a:r>
              <a:rPr lang="de-DE" sz="2400" dirty="0" smtClean="0">
                <a:solidFill>
                  <a:srgbClr val="00B050"/>
                </a:solidFill>
                <a:latin typeface="Calibri" panose="020F0502020204030204" pitchFamily="34" charset="0"/>
              </a:rPr>
              <a:t>ausgeführt</a:t>
            </a:r>
          </a:p>
          <a:p>
            <a:pPr lvl="0">
              <a:buClr>
                <a:srgbClr val="D34817"/>
              </a:buClr>
              <a:buFont typeface="Wingdings" panose="05000000000000000000" pitchFamily="2" charset="2"/>
              <a:buChar char="Ø"/>
            </a:pPr>
            <a:r>
              <a:rPr lang="de-DE" sz="2400" dirty="0" smtClean="0">
                <a:solidFill>
                  <a:prstClr val="black"/>
                </a:solidFill>
                <a:latin typeface="Calibri" panose="020F0502020204030204" pitchFamily="34" charset="0"/>
              </a:rPr>
              <a:t>(61 </a:t>
            </a:r>
            <a:r>
              <a:rPr lang="de-DE" sz="2400" dirty="0" err="1" smtClean="0">
                <a:solidFill>
                  <a:prstClr val="black"/>
                </a:solidFill>
                <a:latin typeface="Calibri" panose="020F0502020204030204" pitchFamily="34" charset="0"/>
              </a:rPr>
              <a:t>RichterInnen</a:t>
            </a:r>
            <a:r>
              <a:rPr lang="de-DE" sz="2400" dirty="0" smtClean="0">
                <a:solidFill>
                  <a:prstClr val="black"/>
                </a:solidFill>
                <a:latin typeface="Calibri" panose="020F0502020204030204" pitchFamily="34" charset="0"/>
              </a:rPr>
              <a:t> arbeiten mit einem Fachdienst zusammen).</a:t>
            </a:r>
          </a:p>
          <a:p>
            <a:pPr lvl="0">
              <a:buClr>
                <a:srgbClr val="D34817"/>
              </a:buClr>
              <a:buFont typeface="Wingdings" panose="05000000000000000000" pitchFamily="2" charset="2"/>
              <a:buChar char="Ø"/>
            </a:pPr>
            <a:r>
              <a:rPr lang="de-DE" sz="2400" dirty="0">
                <a:solidFill>
                  <a:srgbClr val="336699"/>
                </a:solidFill>
                <a:latin typeface="Calibri" panose="020F0502020204030204" pitchFamily="34" charset="0"/>
              </a:rPr>
              <a:t>Anwesenheit in der HV wird sichergestellt</a:t>
            </a:r>
          </a:p>
          <a:p>
            <a:pPr lvl="0">
              <a:buClr>
                <a:srgbClr val="D34817"/>
              </a:buClr>
              <a:buFont typeface="Wingdings" panose="05000000000000000000" pitchFamily="2" charset="2"/>
              <a:buChar char="Ø"/>
            </a:pPr>
            <a:r>
              <a:rPr lang="de-DE" sz="2400" dirty="0" smtClean="0">
                <a:latin typeface="Calibri" panose="020F0502020204030204" pitchFamily="34" charset="0"/>
              </a:rPr>
              <a:t>(90%, geringe Merkmalsausprägung).</a:t>
            </a:r>
            <a:endParaRPr lang="de-DE" sz="2400" dirty="0">
              <a:latin typeface="Calibri" panose="020F0502020204030204" pitchFamily="34" charset="0"/>
            </a:endParaRPr>
          </a:p>
        </p:txBody>
      </p:sp>
    </p:spTree>
    <p:extLst>
      <p:ext uri="{BB962C8B-B14F-4D97-AF65-F5344CB8AC3E}">
        <p14:creationId xmlns:p14="http://schemas.microsoft.com/office/powerpoint/2010/main" val="20186146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Calibri" panose="020F0502020204030204" pitchFamily="34" charset="0"/>
              </a:rPr>
              <a:t>Ergebnisse</a:t>
            </a:r>
            <a:endParaRPr lang="de-DE" dirty="0">
              <a:latin typeface="Calibri" panose="020F0502020204030204" pitchFamily="34" charset="0"/>
            </a:endParaRPr>
          </a:p>
        </p:txBody>
      </p:sp>
      <p:sp>
        <p:nvSpPr>
          <p:cNvPr id="3" name="Inhaltsplatzhalter 2"/>
          <p:cNvSpPr>
            <a:spLocks noGrp="1"/>
          </p:cNvSpPr>
          <p:nvPr>
            <p:ph sz="quarter" idx="1"/>
          </p:nvPr>
        </p:nvSpPr>
        <p:spPr/>
        <p:txBody>
          <a:bodyPr>
            <a:normAutofit lnSpcReduction="10000"/>
          </a:bodyPr>
          <a:lstStyle/>
          <a:p>
            <a:pPr lvl="0">
              <a:buClr>
                <a:srgbClr val="D34817"/>
              </a:buClr>
            </a:pPr>
            <a:r>
              <a:rPr lang="de-DE" sz="2400" dirty="0">
                <a:solidFill>
                  <a:prstClr val="black"/>
                </a:solidFill>
                <a:latin typeface="Calibri" panose="020F0502020204030204" pitchFamily="34" charset="0"/>
              </a:rPr>
              <a:t>Die Einflussnahme der </a:t>
            </a:r>
            <a:r>
              <a:rPr lang="de-DE" sz="2400" dirty="0" err="1">
                <a:solidFill>
                  <a:prstClr val="black"/>
                </a:solidFill>
                <a:latin typeface="Calibri" panose="020F0502020204030204" pitchFamily="34" charset="0"/>
              </a:rPr>
              <a:t>JiS</a:t>
            </a:r>
            <a:r>
              <a:rPr lang="de-DE" sz="2400" dirty="0">
                <a:solidFill>
                  <a:prstClr val="black"/>
                </a:solidFill>
                <a:latin typeface="Calibri" panose="020F0502020204030204" pitchFamily="34" charset="0"/>
              </a:rPr>
              <a:t> auf strafprozessuale Entscheidungen ist abhängig von</a:t>
            </a:r>
            <a:r>
              <a:rPr lang="de-DE" sz="2400" dirty="0" smtClean="0">
                <a:solidFill>
                  <a:prstClr val="black"/>
                </a:solidFill>
                <a:latin typeface="Calibri" panose="020F0502020204030204" pitchFamily="34" charset="0"/>
              </a:rPr>
              <a:t>:</a:t>
            </a:r>
            <a:endParaRPr lang="de-DE" sz="2400" dirty="0">
              <a:solidFill>
                <a:prstClr val="black"/>
              </a:solidFill>
              <a:latin typeface="Calibri" panose="020F0502020204030204" pitchFamily="34" charset="0"/>
            </a:endParaRPr>
          </a:p>
          <a:p>
            <a:pPr lvl="0">
              <a:buClr>
                <a:srgbClr val="D34817"/>
              </a:buClr>
            </a:pPr>
            <a:r>
              <a:rPr lang="de-DE" sz="2400" b="1" dirty="0">
                <a:solidFill>
                  <a:prstClr val="black"/>
                </a:solidFill>
                <a:latin typeface="Calibri" panose="020F0502020204030204" pitchFamily="34" charset="0"/>
              </a:rPr>
              <a:t>Seiten der </a:t>
            </a:r>
            <a:r>
              <a:rPr lang="de-DE" sz="2400" b="1" dirty="0" err="1">
                <a:solidFill>
                  <a:prstClr val="black"/>
                </a:solidFill>
                <a:latin typeface="Calibri" panose="020F0502020204030204" pitchFamily="34" charset="0"/>
              </a:rPr>
              <a:t>JiS</a:t>
            </a:r>
            <a:r>
              <a:rPr lang="de-DE" sz="2400" b="1" dirty="0" smtClean="0">
                <a:solidFill>
                  <a:prstClr val="black"/>
                </a:solidFill>
                <a:latin typeface="Calibri" panose="020F0502020204030204" pitchFamily="34" charset="0"/>
              </a:rPr>
              <a:t>:</a:t>
            </a:r>
          </a:p>
          <a:p>
            <a:pPr lvl="0">
              <a:buClr>
                <a:srgbClr val="D34817"/>
              </a:buClr>
              <a:buFont typeface="Wingdings" panose="05000000000000000000" pitchFamily="2" charset="2"/>
              <a:buChar char="Ø"/>
            </a:pPr>
            <a:r>
              <a:rPr lang="de-DE" sz="2400" dirty="0" smtClean="0">
                <a:solidFill>
                  <a:srgbClr val="00B050"/>
                </a:solidFill>
                <a:latin typeface="Calibri" panose="020F0502020204030204" pitchFamily="34" charset="0"/>
              </a:rPr>
              <a:t>Vorlage </a:t>
            </a:r>
            <a:r>
              <a:rPr lang="de-DE" sz="2400" dirty="0">
                <a:solidFill>
                  <a:srgbClr val="00B050"/>
                </a:solidFill>
                <a:latin typeface="Calibri" panose="020F0502020204030204" pitchFamily="34" charset="0"/>
              </a:rPr>
              <a:t>von schriftlichen </a:t>
            </a:r>
            <a:r>
              <a:rPr lang="de-DE" sz="2400" dirty="0" smtClean="0">
                <a:solidFill>
                  <a:srgbClr val="00B050"/>
                </a:solidFill>
                <a:latin typeface="Calibri" panose="020F0502020204030204" pitchFamily="34" charset="0"/>
              </a:rPr>
              <a:t>Berichten</a:t>
            </a:r>
          </a:p>
          <a:p>
            <a:pPr lvl="0">
              <a:buClr>
                <a:srgbClr val="D34817"/>
              </a:buClr>
              <a:buFont typeface="Wingdings" panose="05000000000000000000" pitchFamily="2" charset="2"/>
              <a:buChar char="Ø"/>
            </a:pPr>
            <a:r>
              <a:rPr lang="de-DE" sz="2400" dirty="0" smtClean="0">
                <a:solidFill>
                  <a:prstClr val="black"/>
                </a:solidFill>
                <a:latin typeface="Calibri" panose="020F0502020204030204" pitchFamily="34" charset="0"/>
              </a:rPr>
              <a:t>(84% berichten von schriftlichen Berichten, geringe Merkmalausprägung)</a:t>
            </a:r>
          </a:p>
          <a:p>
            <a:pPr lvl="0">
              <a:buClr>
                <a:srgbClr val="D34817"/>
              </a:buClr>
              <a:buFont typeface="Wingdings" panose="05000000000000000000" pitchFamily="2" charset="2"/>
              <a:buChar char="Ø"/>
            </a:pPr>
            <a:r>
              <a:rPr lang="de-DE" sz="2400" strike="sngStrike" dirty="0">
                <a:solidFill>
                  <a:prstClr val="black"/>
                </a:solidFill>
                <a:latin typeface="Calibri" panose="020F0502020204030204" pitchFamily="34" charset="0"/>
              </a:rPr>
              <a:t>Angebot von </a:t>
            </a:r>
            <a:r>
              <a:rPr lang="de-DE" sz="2400" strike="sngStrike" dirty="0" smtClean="0">
                <a:solidFill>
                  <a:prstClr val="black"/>
                </a:solidFill>
                <a:latin typeface="Calibri" panose="020F0502020204030204" pitchFamily="34" charset="0"/>
              </a:rPr>
              <a:t>Betreuungsweisungen</a:t>
            </a:r>
          </a:p>
          <a:p>
            <a:pPr lvl="0">
              <a:buClr>
                <a:srgbClr val="D34817"/>
              </a:buClr>
              <a:buFont typeface="Wingdings" panose="05000000000000000000" pitchFamily="2" charset="2"/>
              <a:buChar char="Ø"/>
            </a:pPr>
            <a:r>
              <a:rPr lang="de-DE" sz="2400" dirty="0" smtClean="0">
                <a:solidFill>
                  <a:prstClr val="black"/>
                </a:solidFill>
                <a:latin typeface="Calibri" panose="020F0502020204030204" pitchFamily="34" charset="0"/>
              </a:rPr>
              <a:t>(89% können Betreuungsweisung auferlegen, kein Faktor zur Einflussnahme)</a:t>
            </a:r>
            <a:endParaRPr lang="de-DE" sz="2400" dirty="0">
              <a:solidFill>
                <a:prstClr val="black"/>
              </a:solidFill>
              <a:latin typeface="Calibri" panose="020F0502020204030204" pitchFamily="34" charset="0"/>
            </a:endParaRPr>
          </a:p>
          <a:p>
            <a:pPr lvl="0">
              <a:buClr>
                <a:srgbClr val="D34817"/>
              </a:buClr>
              <a:buFont typeface="Wingdings" panose="05000000000000000000" pitchFamily="2" charset="2"/>
              <a:buChar char="Ø"/>
            </a:pPr>
            <a:r>
              <a:rPr lang="de-DE" sz="2400" dirty="0">
                <a:solidFill>
                  <a:srgbClr val="336699"/>
                </a:solidFill>
                <a:latin typeface="Calibri" panose="020F0502020204030204" pitchFamily="34" charset="0"/>
              </a:rPr>
              <a:t>Kenntnissen des </a:t>
            </a:r>
            <a:r>
              <a:rPr lang="de-DE" sz="2400" dirty="0" smtClean="0">
                <a:solidFill>
                  <a:srgbClr val="336699"/>
                </a:solidFill>
                <a:latin typeface="Calibri" panose="020F0502020204030204" pitchFamily="34" charset="0"/>
              </a:rPr>
              <a:t>JGGs </a:t>
            </a:r>
          </a:p>
          <a:p>
            <a:pPr lvl="0">
              <a:buClr>
                <a:srgbClr val="D34817"/>
              </a:buClr>
              <a:buFont typeface="Wingdings" panose="05000000000000000000" pitchFamily="2" charset="2"/>
              <a:buChar char="Ø"/>
            </a:pPr>
            <a:r>
              <a:rPr lang="de-DE" sz="2400" dirty="0" smtClean="0">
                <a:latin typeface="Calibri" panose="020F0502020204030204" pitchFamily="34" charset="0"/>
              </a:rPr>
              <a:t>(67 positive Antworten, geringe Merkmalausprägung)</a:t>
            </a:r>
            <a:endParaRPr lang="de-DE" sz="2400" dirty="0">
              <a:latin typeface="Calibri" panose="020F0502020204030204" pitchFamily="34" charset="0"/>
            </a:endParaRPr>
          </a:p>
          <a:p>
            <a:pPr lvl="0">
              <a:buClr>
                <a:srgbClr val="D34817"/>
              </a:buClr>
              <a:buFont typeface="Wingdings" panose="05000000000000000000" pitchFamily="2" charset="2"/>
              <a:buChar char="Ø"/>
            </a:pPr>
            <a:endParaRPr lang="de-DE" sz="2400" b="1" dirty="0">
              <a:solidFill>
                <a:prstClr val="black"/>
              </a:solidFill>
              <a:latin typeface="Calibri" panose="020F0502020204030204" pitchFamily="34" charset="0"/>
            </a:endParaRPr>
          </a:p>
        </p:txBody>
      </p:sp>
    </p:spTree>
    <p:extLst>
      <p:ext uri="{BB962C8B-B14F-4D97-AF65-F5344CB8AC3E}">
        <p14:creationId xmlns:p14="http://schemas.microsoft.com/office/powerpoint/2010/main" val="2880435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Calibri" panose="020F0502020204030204" pitchFamily="34" charset="0"/>
              </a:rPr>
              <a:t>Ausgangslage</a:t>
            </a:r>
            <a:endParaRPr lang="de-DE" dirty="0">
              <a:latin typeface="Calibri" panose="020F0502020204030204" pitchFamily="34" charset="0"/>
            </a:endParaRPr>
          </a:p>
        </p:txBody>
      </p:sp>
      <p:sp>
        <p:nvSpPr>
          <p:cNvPr id="3" name="Inhaltsplatzhalter 2"/>
          <p:cNvSpPr>
            <a:spLocks noGrp="1"/>
          </p:cNvSpPr>
          <p:nvPr>
            <p:ph sz="quarter" idx="1"/>
          </p:nvPr>
        </p:nvSpPr>
        <p:spPr/>
        <p:txBody>
          <a:bodyPr/>
          <a:lstStyle/>
          <a:p>
            <a:endParaRPr lang="de-DE" dirty="0">
              <a:latin typeface="Calibri" panose="020F0502020204030204" pitchFamily="34" charset="0"/>
            </a:endParaRPr>
          </a:p>
          <a:p>
            <a:r>
              <a:rPr lang="de-DE" dirty="0" smtClean="0">
                <a:latin typeface="Calibri" panose="020F0502020204030204" pitchFamily="34" charset="0"/>
              </a:rPr>
              <a:t>Die Einflussnahme der Jugendhilfe im Strafverfahren wird kontrovers diskutiert.</a:t>
            </a:r>
          </a:p>
          <a:p>
            <a:endParaRPr lang="de-DE" dirty="0">
              <a:latin typeface="Calibri" panose="020F0502020204030204" pitchFamily="34" charset="0"/>
            </a:endParaRPr>
          </a:p>
          <a:p>
            <a:r>
              <a:rPr lang="de-DE" dirty="0" smtClean="0">
                <a:latin typeface="Calibri" panose="020F0502020204030204" pitchFamily="34" charset="0"/>
              </a:rPr>
              <a:t>Grund dafür ist vorrangig die Interaktion im doppelten rechtlichen Bezugsrahmen und die fehlende Theorie.</a:t>
            </a:r>
          </a:p>
        </p:txBody>
      </p:sp>
    </p:spTree>
    <p:extLst>
      <p:ext uri="{BB962C8B-B14F-4D97-AF65-F5344CB8AC3E}">
        <p14:creationId xmlns:p14="http://schemas.microsoft.com/office/powerpoint/2010/main" val="19857756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Calibri" panose="020F0502020204030204" pitchFamily="34" charset="0"/>
              </a:rPr>
              <a:t>Ergebnisse</a:t>
            </a:r>
            <a:endParaRPr lang="de-DE" dirty="0">
              <a:latin typeface="Calibri" panose="020F0502020204030204" pitchFamily="34" charset="0"/>
            </a:endParaRPr>
          </a:p>
        </p:txBody>
      </p:sp>
      <p:sp>
        <p:nvSpPr>
          <p:cNvPr id="3" name="Inhaltsplatzhalter 2"/>
          <p:cNvSpPr>
            <a:spLocks noGrp="1"/>
          </p:cNvSpPr>
          <p:nvPr>
            <p:ph sz="quarter" idx="1"/>
          </p:nvPr>
        </p:nvSpPr>
        <p:spPr/>
        <p:txBody>
          <a:bodyPr>
            <a:normAutofit/>
          </a:bodyPr>
          <a:lstStyle/>
          <a:p>
            <a:pPr lvl="0">
              <a:buClr>
                <a:srgbClr val="D34817"/>
              </a:buClr>
              <a:buFont typeface="Wingdings" panose="05000000000000000000" pitchFamily="2" charset="2"/>
              <a:buChar char="§"/>
            </a:pPr>
            <a:r>
              <a:rPr lang="de-DE" sz="2400" dirty="0" smtClean="0">
                <a:solidFill>
                  <a:srgbClr val="00B050"/>
                </a:solidFill>
                <a:latin typeface="Calibri" panose="020F0502020204030204" pitchFamily="34" charset="0"/>
              </a:rPr>
              <a:t>Vorlage </a:t>
            </a:r>
            <a:r>
              <a:rPr lang="de-DE" sz="2400" dirty="0">
                <a:solidFill>
                  <a:srgbClr val="00B050"/>
                </a:solidFill>
                <a:latin typeface="Calibri" panose="020F0502020204030204" pitchFamily="34" charset="0"/>
              </a:rPr>
              <a:t>von schriftlichen </a:t>
            </a:r>
            <a:r>
              <a:rPr lang="de-DE" sz="2400" dirty="0" smtClean="0">
                <a:solidFill>
                  <a:srgbClr val="00B050"/>
                </a:solidFill>
                <a:latin typeface="Calibri" panose="020F0502020204030204" pitchFamily="34" charset="0"/>
              </a:rPr>
              <a:t>Berichten, Meinungen der Experten:</a:t>
            </a:r>
          </a:p>
          <a:p>
            <a:pPr marL="0" lvl="0" indent="0">
              <a:buClr>
                <a:srgbClr val="D34817"/>
              </a:buClr>
              <a:buNone/>
            </a:pPr>
            <a:endParaRPr lang="de-DE" sz="2400" dirty="0" smtClean="0">
              <a:solidFill>
                <a:srgbClr val="00B050"/>
              </a:solidFill>
              <a:latin typeface="Calibri" panose="020F0502020204030204" pitchFamily="34" charset="0"/>
            </a:endParaRPr>
          </a:p>
          <a:p>
            <a:pPr lvl="0">
              <a:buClr>
                <a:srgbClr val="D34817"/>
              </a:buClr>
              <a:buFont typeface="Wingdings" panose="05000000000000000000" pitchFamily="2" charset="2"/>
              <a:buChar char="Ø"/>
            </a:pPr>
            <a:r>
              <a:rPr lang="de-DE" sz="2400" i="1" dirty="0">
                <a:solidFill>
                  <a:srgbClr val="000000"/>
                </a:solidFill>
                <a:latin typeface="Arial" panose="020B0604020202020204" pitchFamily="34" charset="0"/>
              </a:rPr>
              <a:t>„Ich nehme in der Regel gute, sachlich fundierte Berichte wahr, wo mir die erforderlichen Tat-sachen zum persönlichen Hintergrund, familiären Hintergrund der Entwicklungsgeschichte, Kindergarten, Schule etc. berichtet wird. </a:t>
            </a:r>
            <a:endParaRPr lang="de-DE" sz="2400" dirty="0" smtClean="0">
              <a:solidFill>
                <a:srgbClr val="00B050"/>
              </a:solidFill>
              <a:latin typeface="Calibri" panose="020F0502020204030204" pitchFamily="34" charset="0"/>
            </a:endParaRPr>
          </a:p>
          <a:p>
            <a:pPr lvl="0">
              <a:buClr>
                <a:srgbClr val="D34817"/>
              </a:buClr>
              <a:buFont typeface="Wingdings" panose="05000000000000000000" pitchFamily="2" charset="2"/>
              <a:buChar char="Ø"/>
            </a:pPr>
            <a:endParaRPr lang="de-DE" sz="2400" b="1" dirty="0" smtClean="0">
              <a:solidFill>
                <a:prstClr val="black"/>
              </a:solidFill>
              <a:latin typeface="Calibri" panose="020F0502020204030204" pitchFamily="34" charset="0"/>
            </a:endParaRPr>
          </a:p>
          <a:p>
            <a:pPr marL="0" lvl="0" indent="0">
              <a:buClr>
                <a:srgbClr val="D34817"/>
              </a:buClr>
              <a:buNone/>
            </a:pPr>
            <a:endParaRPr lang="de-DE" sz="2400" b="1" dirty="0">
              <a:solidFill>
                <a:prstClr val="black"/>
              </a:solidFill>
              <a:latin typeface="Calibri" panose="020F0502020204030204" pitchFamily="34" charset="0"/>
            </a:endParaRPr>
          </a:p>
        </p:txBody>
      </p:sp>
    </p:spTree>
    <p:extLst>
      <p:ext uri="{BB962C8B-B14F-4D97-AF65-F5344CB8AC3E}">
        <p14:creationId xmlns:p14="http://schemas.microsoft.com/office/powerpoint/2010/main" val="27076606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Calibri" panose="020F0502020204030204" pitchFamily="34" charset="0"/>
              </a:rPr>
              <a:t>Ergebnisse</a:t>
            </a:r>
            <a:endParaRPr lang="de-DE" dirty="0">
              <a:latin typeface="Calibri" panose="020F0502020204030204" pitchFamily="34" charset="0"/>
            </a:endParaRPr>
          </a:p>
        </p:txBody>
      </p:sp>
      <p:sp>
        <p:nvSpPr>
          <p:cNvPr id="3" name="Inhaltsplatzhalter 2"/>
          <p:cNvSpPr>
            <a:spLocks noGrp="1"/>
          </p:cNvSpPr>
          <p:nvPr>
            <p:ph sz="quarter" idx="1"/>
          </p:nvPr>
        </p:nvSpPr>
        <p:spPr/>
        <p:txBody>
          <a:bodyPr>
            <a:normAutofit lnSpcReduction="10000"/>
          </a:bodyPr>
          <a:lstStyle/>
          <a:p>
            <a:pPr lvl="0">
              <a:buClr>
                <a:srgbClr val="D34817"/>
              </a:buClr>
              <a:buFont typeface="Wingdings" panose="05000000000000000000" pitchFamily="2" charset="2"/>
              <a:buChar char="§"/>
            </a:pPr>
            <a:r>
              <a:rPr lang="de-DE" sz="2400" dirty="0" smtClean="0">
                <a:solidFill>
                  <a:srgbClr val="00B050"/>
                </a:solidFill>
                <a:latin typeface="Calibri" panose="020F0502020204030204" pitchFamily="34" charset="0"/>
              </a:rPr>
              <a:t>Vorlage </a:t>
            </a:r>
            <a:r>
              <a:rPr lang="de-DE" sz="2400" dirty="0">
                <a:solidFill>
                  <a:srgbClr val="00B050"/>
                </a:solidFill>
                <a:latin typeface="Calibri" panose="020F0502020204030204" pitchFamily="34" charset="0"/>
              </a:rPr>
              <a:t>von schriftlichen </a:t>
            </a:r>
            <a:r>
              <a:rPr lang="de-DE" sz="2400" dirty="0" smtClean="0">
                <a:solidFill>
                  <a:srgbClr val="00B050"/>
                </a:solidFill>
                <a:latin typeface="Calibri" panose="020F0502020204030204" pitchFamily="34" charset="0"/>
              </a:rPr>
              <a:t>Berichten, Meinungen der Experten:</a:t>
            </a:r>
          </a:p>
          <a:p>
            <a:pPr lvl="0">
              <a:buClr>
                <a:srgbClr val="D34817"/>
              </a:buClr>
              <a:buFont typeface="Wingdings" panose="05000000000000000000" pitchFamily="2" charset="2"/>
              <a:buChar char="Ø"/>
            </a:pPr>
            <a:r>
              <a:rPr lang="de-DE" sz="2400" i="1" dirty="0">
                <a:solidFill>
                  <a:srgbClr val="000000"/>
                </a:solidFill>
                <a:latin typeface="Arial" panose="020B0604020202020204" pitchFamily="34" charset="0"/>
              </a:rPr>
              <a:t>„Grundsätzlich sind persönliche Werturteile wichtig, allerdings immer davon abhängig wer sie abgibt. Und wie fundiert das Ganze ist. Ein persönliches Werturteil kann für mich nur in der Entscheidung, die ich nachher dann eigenständig zu treffen habe, dann eine Rolle spielen, wenn die Grundlagen, auf der diese persönlichen Eindrücke getätigt werden, mir bekannt sind, also die Tatsachen mir bekannt sind, dass ich im Grunde diese Eindrucksbildung </a:t>
            </a:r>
            <a:r>
              <a:rPr lang="de-DE" sz="2400" i="1" dirty="0" smtClean="0">
                <a:solidFill>
                  <a:srgbClr val="000000"/>
                </a:solidFill>
                <a:latin typeface="Arial" panose="020B0604020202020204" pitchFamily="34" charset="0"/>
              </a:rPr>
              <a:t>nachvollziehen </a:t>
            </a:r>
            <a:r>
              <a:rPr lang="de-DE" sz="2400" i="1" dirty="0">
                <a:solidFill>
                  <a:srgbClr val="000000"/>
                </a:solidFill>
                <a:latin typeface="Arial" panose="020B0604020202020204" pitchFamily="34" charset="0"/>
              </a:rPr>
              <a:t>kann als Gericht.“</a:t>
            </a:r>
            <a:r>
              <a:rPr lang="de-DE" sz="800" i="1" dirty="0">
                <a:solidFill>
                  <a:srgbClr val="000000"/>
                </a:solidFill>
                <a:latin typeface="Arial" panose="020B0604020202020204" pitchFamily="34" charset="0"/>
              </a:rPr>
              <a:t>250 </a:t>
            </a:r>
            <a:endParaRPr lang="de-DE" sz="2400" b="1" dirty="0" smtClean="0">
              <a:solidFill>
                <a:prstClr val="black"/>
              </a:solidFill>
              <a:latin typeface="Calibri" panose="020F0502020204030204" pitchFamily="34" charset="0"/>
            </a:endParaRPr>
          </a:p>
          <a:p>
            <a:pPr marL="0" lvl="0" indent="0">
              <a:buClr>
                <a:srgbClr val="D34817"/>
              </a:buClr>
              <a:buNone/>
            </a:pPr>
            <a:endParaRPr lang="de-DE" sz="2400" b="1" dirty="0">
              <a:solidFill>
                <a:prstClr val="black"/>
              </a:solidFill>
              <a:latin typeface="Calibri" panose="020F0502020204030204" pitchFamily="34" charset="0"/>
            </a:endParaRPr>
          </a:p>
        </p:txBody>
      </p:sp>
    </p:spTree>
    <p:extLst>
      <p:ext uri="{BB962C8B-B14F-4D97-AF65-F5344CB8AC3E}">
        <p14:creationId xmlns:p14="http://schemas.microsoft.com/office/powerpoint/2010/main" val="27338241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Calibri" panose="020F0502020204030204" pitchFamily="34" charset="0"/>
              </a:rPr>
              <a:t>Ergebnisse</a:t>
            </a:r>
            <a:endParaRPr lang="de-DE" dirty="0">
              <a:latin typeface="Calibri" panose="020F0502020204030204" pitchFamily="34" charset="0"/>
            </a:endParaRPr>
          </a:p>
        </p:txBody>
      </p:sp>
      <p:sp>
        <p:nvSpPr>
          <p:cNvPr id="3" name="Inhaltsplatzhalter 2"/>
          <p:cNvSpPr>
            <a:spLocks noGrp="1"/>
          </p:cNvSpPr>
          <p:nvPr>
            <p:ph sz="quarter" idx="1"/>
          </p:nvPr>
        </p:nvSpPr>
        <p:spPr/>
        <p:txBody>
          <a:bodyPr/>
          <a:lstStyle/>
          <a:p>
            <a:pPr lvl="0">
              <a:buClr>
                <a:srgbClr val="D34817"/>
              </a:buClr>
            </a:pPr>
            <a:r>
              <a:rPr lang="de-DE" sz="2400" dirty="0">
                <a:solidFill>
                  <a:prstClr val="black"/>
                </a:solidFill>
                <a:latin typeface="Calibri" panose="020F0502020204030204" pitchFamily="34" charset="0"/>
              </a:rPr>
              <a:t>Die Einflussnahme der </a:t>
            </a:r>
            <a:r>
              <a:rPr lang="de-DE" sz="2400" dirty="0" err="1">
                <a:solidFill>
                  <a:prstClr val="black"/>
                </a:solidFill>
                <a:latin typeface="Calibri" panose="020F0502020204030204" pitchFamily="34" charset="0"/>
              </a:rPr>
              <a:t>JiS</a:t>
            </a:r>
            <a:r>
              <a:rPr lang="de-DE" sz="2400" dirty="0">
                <a:solidFill>
                  <a:prstClr val="black"/>
                </a:solidFill>
                <a:latin typeface="Calibri" panose="020F0502020204030204" pitchFamily="34" charset="0"/>
              </a:rPr>
              <a:t> auf strafprozessuale Entscheidungen ist abhängig von:</a:t>
            </a:r>
          </a:p>
          <a:p>
            <a:pPr lvl="0">
              <a:buClr>
                <a:srgbClr val="D34817"/>
              </a:buClr>
            </a:pPr>
            <a:endParaRPr lang="de-DE" sz="2400" dirty="0">
              <a:solidFill>
                <a:prstClr val="black"/>
              </a:solidFill>
              <a:latin typeface="Calibri" panose="020F0502020204030204" pitchFamily="34" charset="0"/>
            </a:endParaRPr>
          </a:p>
          <a:p>
            <a:pPr lvl="0">
              <a:buClr>
                <a:srgbClr val="D34817"/>
              </a:buClr>
            </a:pPr>
            <a:r>
              <a:rPr lang="de-DE" sz="2400" b="1" dirty="0">
                <a:solidFill>
                  <a:prstClr val="black"/>
                </a:solidFill>
                <a:latin typeface="Calibri" panose="020F0502020204030204" pitchFamily="34" charset="0"/>
              </a:rPr>
              <a:t>Von Seiten der Richter und </a:t>
            </a:r>
            <a:r>
              <a:rPr lang="de-DE" sz="2400" b="1" dirty="0" err="1">
                <a:solidFill>
                  <a:prstClr val="black"/>
                </a:solidFill>
                <a:latin typeface="Calibri" panose="020F0502020204030204" pitchFamily="34" charset="0"/>
              </a:rPr>
              <a:t>JiS</a:t>
            </a:r>
            <a:r>
              <a:rPr lang="de-DE" sz="2400" b="1" dirty="0">
                <a:solidFill>
                  <a:prstClr val="black"/>
                </a:solidFill>
                <a:latin typeface="Calibri" panose="020F0502020204030204" pitchFamily="34" charset="0"/>
              </a:rPr>
              <a:t>:</a:t>
            </a:r>
          </a:p>
          <a:p>
            <a:pPr lvl="0">
              <a:buClr>
                <a:srgbClr val="D34817"/>
              </a:buClr>
              <a:buFont typeface="Wingdings" panose="05000000000000000000" pitchFamily="2" charset="2"/>
              <a:buChar char="Ø"/>
            </a:pPr>
            <a:r>
              <a:rPr lang="de-DE" sz="2400" strike="sngStrike" dirty="0">
                <a:solidFill>
                  <a:prstClr val="black"/>
                </a:solidFill>
                <a:latin typeface="Calibri" panose="020F0502020204030204" pitchFamily="34" charset="0"/>
              </a:rPr>
              <a:t>Gemeinsamen Fachstandards zur Beurteilung der Anwendung von Jugendstrafrecht und der Frage nach schädlichen Neigungen.</a:t>
            </a:r>
          </a:p>
          <a:p>
            <a:pPr lvl="0">
              <a:buClr>
                <a:srgbClr val="D34817"/>
              </a:buClr>
              <a:buFont typeface="Wingdings" panose="05000000000000000000" pitchFamily="2" charset="2"/>
              <a:buChar char="Ø"/>
            </a:pPr>
            <a:r>
              <a:rPr lang="de-DE" sz="2400" dirty="0" smtClean="0">
                <a:solidFill>
                  <a:prstClr val="black"/>
                </a:solidFill>
                <a:latin typeface="Calibri" panose="020F0502020204030204" pitchFamily="34" charset="0"/>
              </a:rPr>
              <a:t>(Ausführungen der </a:t>
            </a:r>
            <a:r>
              <a:rPr lang="de-DE" sz="2400" dirty="0" err="1" smtClean="0">
                <a:solidFill>
                  <a:prstClr val="black"/>
                </a:solidFill>
                <a:latin typeface="Calibri" panose="020F0502020204030204" pitchFamily="34" charset="0"/>
              </a:rPr>
              <a:t>JiS</a:t>
            </a:r>
            <a:r>
              <a:rPr lang="de-DE" sz="2400" dirty="0" smtClean="0">
                <a:solidFill>
                  <a:prstClr val="black"/>
                </a:solidFill>
                <a:latin typeface="Calibri" panose="020F0502020204030204" pitchFamily="34" charset="0"/>
              </a:rPr>
              <a:t> werden als schlüssig und nachvollziehbar bewertet, kein Faktor zur Einflussnahme; Schwerpunkt auf Individualität).</a:t>
            </a:r>
            <a:endParaRPr lang="de-DE" sz="2400" dirty="0">
              <a:solidFill>
                <a:prstClr val="black"/>
              </a:solidFill>
              <a:latin typeface="Calibri" panose="020F0502020204030204" pitchFamily="34" charset="0"/>
            </a:endParaRPr>
          </a:p>
          <a:p>
            <a:pPr marL="0" lvl="0" indent="0">
              <a:buClr>
                <a:srgbClr val="D34817"/>
              </a:buClr>
              <a:buNone/>
            </a:pPr>
            <a:endParaRPr lang="de-DE" sz="2400" dirty="0">
              <a:solidFill>
                <a:prstClr val="black"/>
              </a:solidFill>
              <a:latin typeface="Calibri" panose="020F0502020204030204" pitchFamily="34" charset="0"/>
            </a:endParaRPr>
          </a:p>
          <a:p>
            <a:endParaRPr lang="de-DE" dirty="0"/>
          </a:p>
        </p:txBody>
      </p:sp>
    </p:spTree>
    <p:extLst>
      <p:ext uri="{BB962C8B-B14F-4D97-AF65-F5344CB8AC3E}">
        <p14:creationId xmlns:p14="http://schemas.microsoft.com/office/powerpoint/2010/main" val="26484934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Calibri" panose="020F0502020204030204" pitchFamily="34" charset="0"/>
              </a:rPr>
              <a:t>Ergebnisse</a:t>
            </a:r>
            <a:endParaRPr lang="de-DE" dirty="0">
              <a:latin typeface="Calibri" panose="020F0502020204030204" pitchFamily="34" charset="0"/>
            </a:endParaRPr>
          </a:p>
        </p:txBody>
      </p:sp>
      <p:sp>
        <p:nvSpPr>
          <p:cNvPr id="3" name="Inhaltsplatzhalter 2"/>
          <p:cNvSpPr>
            <a:spLocks noGrp="1"/>
          </p:cNvSpPr>
          <p:nvPr>
            <p:ph sz="quarter" idx="1"/>
          </p:nvPr>
        </p:nvSpPr>
        <p:spPr/>
        <p:txBody>
          <a:bodyPr/>
          <a:lstStyle/>
          <a:p>
            <a:pPr lvl="0">
              <a:buClr>
                <a:srgbClr val="D34817"/>
              </a:buClr>
            </a:pPr>
            <a:r>
              <a:rPr lang="de-DE" sz="2400" dirty="0">
                <a:solidFill>
                  <a:prstClr val="black"/>
                </a:solidFill>
                <a:latin typeface="Calibri" panose="020F0502020204030204" pitchFamily="34" charset="0"/>
              </a:rPr>
              <a:t>Die Einflussnahme der </a:t>
            </a:r>
            <a:r>
              <a:rPr lang="de-DE" sz="2400" dirty="0" err="1">
                <a:solidFill>
                  <a:prstClr val="black"/>
                </a:solidFill>
                <a:latin typeface="Calibri" panose="020F0502020204030204" pitchFamily="34" charset="0"/>
              </a:rPr>
              <a:t>JiS</a:t>
            </a:r>
            <a:r>
              <a:rPr lang="de-DE" sz="2400" dirty="0">
                <a:solidFill>
                  <a:prstClr val="black"/>
                </a:solidFill>
                <a:latin typeface="Calibri" panose="020F0502020204030204" pitchFamily="34" charset="0"/>
              </a:rPr>
              <a:t> auf strafprozessuale Entscheidungen ist abhängig von:</a:t>
            </a:r>
          </a:p>
          <a:p>
            <a:pPr lvl="0">
              <a:buClr>
                <a:srgbClr val="D34817"/>
              </a:buClr>
            </a:pPr>
            <a:endParaRPr lang="de-DE" sz="2400" dirty="0">
              <a:solidFill>
                <a:prstClr val="black"/>
              </a:solidFill>
              <a:latin typeface="Calibri" panose="020F0502020204030204" pitchFamily="34" charset="0"/>
            </a:endParaRPr>
          </a:p>
          <a:p>
            <a:pPr lvl="0">
              <a:buClr>
                <a:srgbClr val="D34817"/>
              </a:buClr>
            </a:pPr>
            <a:r>
              <a:rPr lang="de-DE" sz="2400" b="1" dirty="0">
                <a:solidFill>
                  <a:prstClr val="black"/>
                </a:solidFill>
                <a:latin typeface="Calibri" panose="020F0502020204030204" pitchFamily="34" charset="0"/>
              </a:rPr>
              <a:t>Von Seiten der Richter und </a:t>
            </a:r>
            <a:r>
              <a:rPr lang="de-DE" sz="2400" b="1" dirty="0" err="1">
                <a:solidFill>
                  <a:prstClr val="black"/>
                </a:solidFill>
                <a:latin typeface="Calibri" panose="020F0502020204030204" pitchFamily="34" charset="0"/>
              </a:rPr>
              <a:t>JiS</a:t>
            </a:r>
            <a:r>
              <a:rPr lang="de-DE" sz="2400" b="1" dirty="0">
                <a:solidFill>
                  <a:prstClr val="black"/>
                </a:solidFill>
                <a:latin typeface="Calibri" panose="020F0502020204030204" pitchFamily="34" charset="0"/>
              </a:rPr>
              <a:t>:</a:t>
            </a:r>
          </a:p>
          <a:p>
            <a:pPr lvl="0">
              <a:buClr>
                <a:srgbClr val="D34817"/>
              </a:buClr>
              <a:buFont typeface="Wingdings" panose="05000000000000000000" pitchFamily="2" charset="2"/>
              <a:buChar char="Ø"/>
            </a:pPr>
            <a:r>
              <a:rPr lang="de-DE" sz="2400" strike="sngStrike" dirty="0">
                <a:solidFill>
                  <a:prstClr val="black"/>
                </a:solidFill>
                <a:latin typeface="Calibri" panose="020F0502020204030204" pitchFamily="34" charset="0"/>
              </a:rPr>
              <a:t>Kommunikationsstrukturen außerhalb des Berichtswesens</a:t>
            </a:r>
            <a:r>
              <a:rPr lang="de-DE" sz="2400" strike="sngStrike" dirty="0" smtClean="0">
                <a:solidFill>
                  <a:prstClr val="black"/>
                </a:solidFill>
                <a:latin typeface="Calibri" panose="020F0502020204030204" pitchFamily="34" charset="0"/>
              </a:rPr>
              <a:t>.</a:t>
            </a:r>
          </a:p>
          <a:p>
            <a:pPr lvl="0">
              <a:buClr>
                <a:srgbClr val="D34817"/>
              </a:buClr>
              <a:buFont typeface="Wingdings" panose="05000000000000000000" pitchFamily="2" charset="2"/>
              <a:buChar char="Ø"/>
            </a:pPr>
            <a:r>
              <a:rPr lang="de-DE" sz="2400" dirty="0" smtClean="0">
                <a:solidFill>
                  <a:prstClr val="black"/>
                </a:solidFill>
                <a:latin typeface="Calibri" panose="020F0502020204030204" pitchFamily="34" charset="0"/>
              </a:rPr>
              <a:t>(Fast alle Befragten verfügten über eine Kommunikationsstruktur außerhalb des Berichtswesens; keine Merkmalausprägung).</a:t>
            </a:r>
            <a:endParaRPr lang="de-DE" sz="2400" dirty="0">
              <a:solidFill>
                <a:prstClr val="black"/>
              </a:solidFill>
              <a:latin typeface="Calibri" panose="020F0502020204030204" pitchFamily="34" charset="0"/>
            </a:endParaRPr>
          </a:p>
          <a:p>
            <a:endParaRPr lang="de-DE" dirty="0"/>
          </a:p>
        </p:txBody>
      </p:sp>
    </p:spTree>
    <p:extLst>
      <p:ext uri="{BB962C8B-B14F-4D97-AF65-F5344CB8AC3E}">
        <p14:creationId xmlns:p14="http://schemas.microsoft.com/office/powerpoint/2010/main" val="19032561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Calibri" panose="020F0502020204030204" pitchFamily="34" charset="0"/>
              </a:rPr>
              <a:t>Abschlussbetrachtung</a:t>
            </a:r>
            <a:endParaRPr lang="de-DE" dirty="0">
              <a:latin typeface="Calibri" panose="020F0502020204030204" pitchFamily="34" charset="0"/>
            </a:endParaRPr>
          </a:p>
        </p:txBody>
      </p:sp>
      <p:sp>
        <p:nvSpPr>
          <p:cNvPr id="3" name="Inhaltsplatzhalter 2"/>
          <p:cNvSpPr>
            <a:spLocks noGrp="1"/>
          </p:cNvSpPr>
          <p:nvPr>
            <p:ph sz="quarter" idx="1"/>
          </p:nvPr>
        </p:nvSpPr>
        <p:spPr/>
        <p:txBody>
          <a:bodyPr>
            <a:normAutofit/>
          </a:bodyPr>
          <a:lstStyle/>
          <a:p>
            <a:endParaRPr lang="de-DE" sz="2400" dirty="0" smtClean="0">
              <a:solidFill>
                <a:srgbClr val="000000"/>
              </a:solidFill>
              <a:latin typeface="Calibri" panose="020F0502020204030204" pitchFamily="34" charset="0"/>
            </a:endParaRPr>
          </a:p>
          <a:p>
            <a:endParaRPr lang="de-DE" sz="2400" dirty="0" smtClean="0">
              <a:solidFill>
                <a:srgbClr val="000000"/>
              </a:solidFill>
              <a:latin typeface="Calibri" panose="020F0502020204030204" pitchFamily="34" charset="0"/>
            </a:endParaRPr>
          </a:p>
          <a:p>
            <a:r>
              <a:rPr lang="de-DE" sz="2400" dirty="0" smtClean="0">
                <a:solidFill>
                  <a:srgbClr val="000000"/>
                </a:solidFill>
                <a:latin typeface="Calibri" panose="020F0502020204030204" pitchFamily="34" charset="0"/>
              </a:rPr>
              <a:t>In </a:t>
            </a:r>
            <a:r>
              <a:rPr lang="de-DE" sz="2400" dirty="0">
                <a:solidFill>
                  <a:srgbClr val="000000"/>
                </a:solidFill>
                <a:latin typeface="Calibri" panose="020F0502020204030204" pitchFamily="34" charset="0"/>
              </a:rPr>
              <a:t>der </a:t>
            </a:r>
            <a:r>
              <a:rPr lang="de-DE" sz="2400" dirty="0" smtClean="0">
                <a:solidFill>
                  <a:srgbClr val="000000"/>
                </a:solidFill>
                <a:latin typeface="Calibri" panose="020F0502020204030204" pitchFamily="34" charset="0"/>
              </a:rPr>
              <a:t>Unbestimmtheit </a:t>
            </a:r>
            <a:r>
              <a:rPr lang="de-DE" sz="2400" dirty="0">
                <a:solidFill>
                  <a:srgbClr val="000000"/>
                </a:solidFill>
                <a:latin typeface="Calibri" panose="020F0502020204030204" pitchFamily="34" charset="0"/>
              </a:rPr>
              <a:t>des Erziehungsgedankens im JGG scheint eine Ebene zu </a:t>
            </a:r>
            <a:r>
              <a:rPr lang="de-DE" sz="2400" dirty="0" smtClean="0">
                <a:solidFill>
                  <a:srgbClr val="000000"/>
                </a:solidFill>
                <a:latin typeface="Calibri" panose="020F0502020204030204" pitchFamily="34" charset="0"/>
              </a:rPr>
              <a:t>existieren</a:t>
            </a:r>
            <a:r>
              <a:rPr lang="de-DE" sz="2400" dirty="0">
                <a:solidFill>
                  <a:srgbClr val="000000"/>
                </a:solidFill>
                <a:latin typeface="Calibri" panose="020F0502020204030204" pitchFamily="34" charset="0"/>
              </a:rPr>
              <a:t>, auf der sich </a:t>
            </a:r>
            <a:r>
              <a:rPr lang="de-DE" sz="2400" dirty="0" err="1">
                <a:solidFill>
                  <a:srgbClr val="000000"/>
                </a:solidFill>
                <a:latin typeface="Calibri" panose="020F0502020204030204" pitchFamily="34" charset="0"/>
              </a:rPr>
              <a:t>JiS</a:t>
            </a:r>
            <a:r>
              <a:rPr lang="de-DE" sz="2400" dirty="0">
                <a:solidFill>
                  <a:srgbClr val="000000"/>
                </a:solidFill>
                <a:latin typeface="Calibri" panose="020F0502020204030204" pitchFamily="34" charset="0"/>
              </a:rPr>
              <a:t> und Jugendrichter in einem Einvernehmen begegnen. </a:t>
            </a:r>
            <a:endParaRPr lang="de-DE" sz="2400" dirty="0" smtClean="0">
              <a:solidFill>
                <a:srgbClr val="000000"/>
              </a:solidFill>
              <a:latin typeface="Calibri" panose="020F0502020204030204" pitchFamily="34" charset="0"/>
            </a:endParaRPr>
          </a:p>
          <a:p>
            <a:pPr marL="0" indent="0">
              <a:buNone/>
            </a:pPr>
            <a:endParaRPr lang="de-DE" sz="2400" dirty="0">
              <a:latin typeface="Calibri" panose="020F0502020204030204" pitchFamily="34" charset="0"/>
            </a:endParaRPr>
          </a:p>
        </p:txBody>
      </p:sp>
    </p:spTree>
    <p:extLst>
      <p:ext uri="{BB962C8B-B14F-4D97-AF65-F5344CB8AC3E}">
        <p14:creationId xmlns:p14="http://schemas.microsoft.com/office/powerpoint/2010/main" val="16914938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Calibri" panose="020F0502020204030204" pitchFamily="34" charset="0"/>
              </a:rPr>
              <a:t>Abschlussbetrachtung</a:t>
            </a:r>
            <a:endParaRPr lang="de-DE" dirty="0">
              <a:latin typeface="Calibri" panose="020F0502020204030204" pitchFamily="34" charset="0"/>
            </a:endParaRPr>
          </a:p>
        </p:txBody>
      </p:sp>
      <p:sp>
        <p:nvSpPr>
          <p:cNvPr id="3" name="Inhaltsplatzhalter 2"/>
          <p:cNvSpPr>
            <a:spLocks noGrp="1"/>
          </p:cNvSpPr>
          <p:nvPr>
            <p:ph sz="quarter" idx="1"/>
          </p:nvPr>
        </p:nvSpPr>
        <p:spPr/>
        <p:txBody>
          <a:bodyPr>
            <a:normAutofit lnSpcReduction="10000"/>
          </a:bodyPr>
          <a:lstStyle/>
          <a:p>
            <a:endParaRPr lang="de-DE" sz="2400" dirty="0" smtClean="0">
              <a:solidFill>
                <a:srgbClr val="000000"/>
              </a:solidFill>
              <a:latin typeface="Calibri" panose="020F0502020204030204" pitchFamily="34" charset="0"/>
            </a:endParaRPr>
          </a:p>
          <a:p>
            <a:endParaRPr lang="de-DE" sz="2400" dirty="0" smtClean="0">
              <a:solidFill>
                <a:srgbClr val="000000"/>
              </a:solidFill>
              <a:latin typeface="Calibri" panose="020F0502020204030204" pitchFamily="34" charset="0"/>
            </a:endParaRPr>
          </a:p>
          <a:p>
            <a:r>
              <a:rPr lang="de-DE" sz="2400" dirty="0">
                <a:solidFill>
                  <a:srgbClr val="000000"/>
                </a:solidFill>
                <a:latin typeface="Arial" panose="020B0604020202020204" pitchFamily="34" charset="0"/>
              </a:rPr>
              <a:t>Von Seiten der Jugendrichter </a:t>
            </a:r>
            <a:r>
              <a:rPr lang="de-DE" sz="2400" dirty="0" smtClean="0">
                <a:solidFill>
                  <a:srgbClr val="000000"/>
                </a:solidFill>
                <a:latin typeface="Arial" panose="020B0604020202020204" pitchFamily="34" charset="0"/>
              </a:rPr>
              <a:t>erhöht </a:t>
            </a:r>
            <a:r>
              <a:rPr lang="de-DE" sz="2400" dirty="0">
                <a:solidFill>
                  <a:srgbClr val="000000"/>
                </a:solidFill>
                <a:latin typeface="Arial" panose="020B0604020202020204" pitchFamily="34" charset="0"/>
              </a:rPr>
              <a:t>der </a:t>
            </a:r>
            <a:r>
              <a:rPr lang="de-DE" sz="2400" dirty="0">
                <a:solidFill>
                  <a:srgbClr val="00B050"/>
                </a:solidFill>
                <a:latin typeface="Arial" panose="020B0604020202020204" pitchFamily="34" charset="0"/>
              </a:rPr>
              <a:t>Besuch der Fortbildungen </a:t>
            </a:r>
            <a:r>
              <a:rPr lang="de-DE" sz="2400" dirty="0">
                <a:solidFill>
                  <a:srgbClr val="000000"/>
                </a:solidFill>
                <a:latin typeface="Arial" panose="020B0604020202020204" pitchFamily="34" charset="0"/>
              </a:rPr>
              <a:t>die Einflussnahme der </a:t>
            </a:r>
            <a:r>
              <a:rPr lang="de-DE" sz="2400" dirty="0" err="1">
                <a:solidFill>
                  <a:srgbClr val="000000"/>
                </a:solidFill>
                <a:latin typeface="Arial" panose="020B0604020202020204" pitchFamily="34" charset="0"/>
              </a:rPr>
              <a:t>JiS</a:t>
            </a:r>
            <a:r>
              <a:rPr lang="de-DE" sz="2400" dirty="0">
                <a:solidFill>
                  <a:srgbClr val="000000"/>
                </a:solidFill>
                <a:latin typeface="Arial" panose="020B0604020202020204" pitchFamily="34" charset="0"/>
              </a:rPr>
              <a:t>. Von Seiten der </a:t>
            </a:r>
            <a:r>
              <a:rPr lang="de-DE" sz="2400" dirty="0" err="1">
                <a:solidFill>
                  <a:srgbClr val="000000"/>
                </a:solidFill>
                <a:latin typeface="Arial" panose="020B0604020202020204" pitchFamily="34" charset="0"/>
              </a:rPr>
              <a:t>JiS</a:t>
            </a:r>
            <a:r>
              <a:rPr lang="de-DE" sz="2400" dirty="0">
                <a:solidFill>
                  <a:srgbClr val="000000"/>
                </a:solidFill>
                <a:latin typeface="Arial" panose="020B0604020202020204" pitchFamily="34" charset="0"/>
              </a:rPr>
              <a:t> stellen sich </a:t>
            </a:r>
            <a:r>
              <a:rPr lang="de-DE" sz="2400" dirty="0">
                <a:solidFill>
                  <a:srgbClr val="00B050"/>
                </a:solidFill>
                <a:latin typeface="Arial" panose="020B0604020202020204" pitchFamily="34" charset="0"/>
              </a:rPr>
              <a:t>die Anwesenheit in der Hauptverhandlung, die </a:t>
            </a:r>
            <a:r>
              <a:rPr lang="de-DE" sz="2400" dirty="0" smtClean="0">
                <a:solidFill>
                  <a:srgbClr val="00B050"/>
                </a:solidFill>
                <a:latin typeface="Arial" panose="020B0604020202020204" pitchFamily="34" charset="0"/>
              </a:rPr>
              <a:t>Organisationsform </a:t>
            </a:r>
            <a:r>
              <a:rPr lang="de-DE" sz="2400" dirty="0">
                <a:solidFill>
                  <a:srgbClr val="00B050"/>
                </a:solidFill>
                <a:latin typeface="Arial" panose="020B0604020202020204" pitchFamily="34" charset="0"/>
              </a:rPr>
              <a:t>des Fachdienstes, das Vorliegen von schriftlichen Berichten sowie gute Kenntnisse des JGGs</a:t>
            </a:r>
            <a:r>
              <a:rPr lang="de-DE" sz="2400" dirty="0">
                <a:solidFill>
                  <a:srgbClr val="000000"/>
                </a:solidFill>
                <a:latin typeface="Arial" panose="020B0604020202020204" pitchFamily="34" charset="0"/>
              </a:rPr>
              <a:t> als ausschlaggebend für eine hohe Einflussnahme auf die Urteile heraus. Wenn </a:t>
            </a:r>
            <a:r>
              <a:rPr lang="de-DE" sz="2400" dirty="0">
                <a:solidFill>
                  <a:srgbClr val="00B050"/>
                </a:solidFill>
                <a:latin typeface="Arial" panose="020B0604020202020204" pitchFamily="34" charset="0"/>
              </a:rPr>
              <a:t>ausreichend ambulante Angebote </a:t>
            </a:r>
            <a:r>
              <a:rPr lang="de-DE" sz="2400" dirty="0">
                <a:solidFill>
                  <a:srgbClr val="000000"/>
                </a:solidFill>
                <a:latin typeface="Arial" panose="020B0604020202020204" pitchFamily="34" charset="0"/>
              </a:rPr>
              <a:t>vorliegen, erhöht sich die Einflussnahme der </a:t>
            </a:r>
            <a:r>
              <a:rPr lang="de-DE" sz="2400" dirty="0" err="1">
                <a:solidFill>
                  <a:srgbClr val="000000"/>
                </a:solidFill>
                <a:latin typeface="Arial" panose="020B0604020202020204" pitchFamily="34" charset="0"/>
              </a:rPr>
              <a:t>JiS</a:t>
            </a:r>
            <a:r>
              <a:rPr lang="de-DE" sz="2400" dirty="0">
                <a:solidFill>
                  <a:srgbClr val="000000"/>
                </a:solidFill>
                <a:latin typeface="Arial" panose="020B0604020202020204" pitchFamily="34" charset="0"/>
              </a:rPr>
              <a:t> ebenfalls. </a:t>
            </a:r>
            <a:endParaRPr lang="de-DE" sz="2400" dirty="0" smtClean="0">
              <a:solidFill>
                <a:srgbClr val="000000"/>
              </a:solidFill>
              <a:latin typeface="Calibri" panose="020F0502020204030204" pitchFamily="34" charset="0"/>
            </a:endParaRPr>
          </a:p>
          <a:p>
            <a:pPr marL="0" indent="0">
              <a:buNone/>
            </a:pPr>
            <a:endParaRPr lang="de-DE" sz="2400" dirty="0">
              <a:latin typeface="Calibri" panose="020F0502020204030204" pitchFamily="34" charset="0"/>
            </a:endParaRPr>
          </a:p>
        </p:txBody>
      </p:sp>
    </p:spTree>
    <p:extLst>
      <p:ext uri="{BB962C8B-B14F-4D97-AF65-F5344CB8AC3E}">
        <p14:creationId xmlns:p14="http://schemas.microsoft.com/office/powerpoint/2010/main" val="24464972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Calibri" panose="020F0502020204030204" pitchFamily="34" charset="0"/>
              </a:rPr>
              <a:t>Anschließende Forschungsfrage</a:t>
            </a:r>
            <a:endParaRPr lang="de-DE" dirty="0">
              <a:latin typeface="Calibri" panose="020F0502020204030204" pitchFamily="34" charset="0"/>
            </a:endParaRPr>
          </a:p>
        </p:txBody>
      </p:sp>
      <p:sp>
        <p:nvSpPr>
          <p:cNvPr id="3" name="Inhaltsplatzhalter 2"/>
          <p:cNvSpPr>
            <a:spLocks noGrp="1"/>
          </p:cNvSpPr>
          <p:nvPr>
            <p:ph sz="quarter" idx="1"/>
          </p:nvPr>
        </p:nvSpPr>
        <p:spPr/>
        <p:txBody>
          <a:bodyPr>
            <a:normAutofit/>
          </a:bodyPr>
          <a:lstStyle/>
          <a:p>
            <a:endParaRPr lang="de-DE" sz="2400" dirty="0" smtClean="0">
              <a:solidFill>
                <a:srgbClr val="000000"/>
              </a:solidFill>
              <a:latin typeface="Calibri" panose="020F0502020204030204" pitchFamily="34" charset="0"/>
            </a:endParaRPr>
          </a:p>
          <a:p>
            <a:endParaRPr lang="de-DE" sz="2400" dirty="0" smtClean="0">
              <a:solidFill>
                <a:srgbClr val="000000"/>
              </a:solidFill>
              <a:latin typeface="Calibri" panose="020F0502020204030204" pitchFamily="34" charset="0"/>
            </a:endParaRPr>
          </a:p>
          <a:p>
            <a:r>
              <a:rPr lang="de-DE" sz="2400" dirty="0">
                <a:solidFill>
                  <a:srgbClr val="000000"/>
                </a:solidFill>
                <a:latin typeface="Arial" panose="020B0604020202020204" pitchFamily="34" charset="0"/>
              </a:rPr>
              <a:t>Sind die Gründe in der hohen Fachlichkeit und guter Kooperation oder der schlichten </a:t>
            </a:r>
            <a:r>
              <a:rPr lang="de-DE" sz="2400" dirty="0" smtClean="0">
                <a:latin typeface="Calibri" panose="020F0502020204030204" pitchFamily="34" charset="0"/>
              </a:rPr>
              <a:t>Anpassung </a:t>
            </a:r>
            <a:r>
              <a:rPr lang="de-DE" sz="2400" dirty="0">
                <a:latin typeface="Calibri" panose="020F0502020204030204" pitchFamily="34" charset="0"/>
              </a:rPr>
              <a:t>der </a:t>
            </a:r>
            <a:r>
              <a:rPr lang="de-DE" sz="2400" dirty="0" err="1">
                <a:latin typeface="Calibri" panose="020F0502020204030204" pitchFamily="34" charset="0"/>
              </a:rPr>
              <a:t>JiS</a:t>
            </a:r>
            <a:r>
              <a:rPr lang="de-DE" sz="2400" dirty="0">
                <a:latin typeface="Calibri" panose="020F0502020204030204" pitchFamily="34" charset="0"/>
              </a:rPr>
              <a:t> an den Richter bzw. Anpassung des Richters an die </a:t>
            </a:r>
            <a:r>
              <a:rPr lang="de-DE" sz="2400" dirty="0" smtClean="0">
                <a:latin typeface="Calibri" panose="020F0502020204030204" pitchFamily="34" charset="0"/>
              </a:rPr>
              <a:t>Angebote </a:t>
            </a:r>
            <a:r>
              <a:rPr lang="de-DE" sz="2400" dirty="0">
                <a:latin typeface="Calibri" panose="020F0502020204030204" pitchFamily="34" charset="0"/>
              </a:rPr>
              <a:t>der örtlichen Jugendhilfe zu suchen? </a:t>
            </a:r>
          </a:p>
        </p:txBody>
      </p:sp>
    </p:spTree>
    <p:extLst>
      <p:ext uri="{BB962C8B-B14F-4D97-AF65-F5344CB8AC3E}">
        <p14:creationId xmlns:p14="http://schemas.microsoft.com/office/powerpoint/2010/main" val="4415651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Calibri" panose="020F0502020204030204" pitchFamily="34" charset="0"/>
              </a:rPr>
              <a:t>Promotionsvorhaben</a:t>
            </a:r>
            <a:endParaRPr lang="de-DE" dirty="0">
              <a:latin typeface="Calibri" panose="020F0502020204030204" pitchFamily="34" charset="0"/>
            </a:endParaRPr>
          </a:p>
        </p:txBody>
      </p:sp>
      <p:sp>
        <p:nvSpPr>
          <p:cNvPr id="3" name="Inhaltsplatzhalter 2"/>
          <p:cNvSpPr>
            <a:spLocks noGrp="1"/>
          </p:cNvSpPr>
          <p:nvPr>
            <p:ph sz="quarter" idx="1"/>
          </p:nvPr>
        </p:nvSpPr>
        <p:spPr/>
        <p:txBody>
          <a:bodyPr>
            <a:normAutofit/>
          </a:bodyPr>
          <a:lstStyle/>
          <a:p>
            <a:endParaRPr lang="de-DE" sz="2400" dirty="0" smtClean="0">
              <a:solidFill>
                <a:srgbClr val="000000"/>
              </a:solidFill>
              <a:latin typeface="Calibri" panose="020F0502020204030204" pitchFamily="34" charset="0"/>
            </a:endParaRPr>
          </a:p>
          <a:p>
            <a:pPr marL="0" indent="0" algn="ctr">
              <a:lnSpc>
                <a:spcPct val="150000"/>
              </a:lnSpc>
              <a:spcAft>
                <a:spcPts val="0"/>
              </a:spcAft>
              <a:buNone/>
            </a:pPr>
            <a:r>
              <a:rPr lang="de-DE" sz="2400" dirty="0">
                <a:latin typeface="Times New Roman" panose="02020603050405020304" pitchFamily="18" charset="0"/>
                <a:ea typeface="Calibri" panose="020F0502020204030204" pitchFamily="34" charset="0"/>
                <a:cs typeface="Times New Roman" panose="02020603050405020304" pitchFamily="18" charset="0"/>
              </a:rPr>
              <a:t>„Das Selbstverständnis der Jugendhilfe im Strafverfahren im Spannungsfeld zwischen Repression und sozialpädagogischer Betreuungsleistung“.</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DE" sz="2400" dirty="0" smtClean="0">
              <a:solidFill>
                <a:srgbClr val="000000"/>
              </a:solidFill>
              <a:latin typeface="Calibri" panose="020F0502020204030204" pitchFamily="34" charset="0"/>
            </a:endParaRPr>
          </a:p>
          <a:p>
            <a:pPr marL="0" indent="0">
              <a:buNone/>
            </a:pPr>
            <a:r>
              <a:rPr lang="de-DE" sz="2400" dirty="0" smtClean="0">
                <a:solidFill>
                  <a:srgbClr val="000000"/>
                </a:solidFill>
                <a:latin typeface="Calibri" panose="020F0502020204030204" pitchFamily="34" charset="0"/>
              </a:rPr>
              <a:t>Ziele: Theoriegeleitete Handlungsempfehlungen für Mitarbeitende der </a:t>
            </a:r>
            <a:r>
              <a:rPr lang="de-DE" sz="2400" dirty="0" err="1" smtClean="0">
                <a:solidFill>
                  <a:srgbClr val="000000"/>
                </a:solidFill>
                <a:latin typeface="Calibri" panose="020F0502020204030204" pitchFamily="34" charset="0"/>
              </a:rPr>
              <a:t>JiS</a:t>
            </a:r>
            <a:r>
              <a:rPr lang="de-DE" sz="2400" dirty="0" smtClean="0">
                <a:solidFill>
                  <a:srgbClr val="000000"/>
                </a:solidFill>
                <a:latin typeface="Calibri" panose="020F0502020204030204" pitchFamily="34" charset="0"/>
              </a:rPr>
              <a:t>.</a:t>
            </a:r>
          </a:p>
          <a:p>
            <a:pPr marL="0" indent="0">
              <a:buNone/>
            </a:pPr>
            <a:endParaRPr lang="de-DE" sz="2400" dirty="0"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20648737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latin typeface="Calibri" panose="020F0502020204030204" pitchFamily="34" charset="0"/>
            </a:endParaRPr>
          </a:p>
        </p:txBody>
      </p:sp>
      <p:sp>
        <p:nvSpPr>
          <p:cNvPr id="3" name="Inhaltsplatzhalter 2"/>
          <p:cNvSpPr>
            <a:spLocks noGrp="1"/>
          </p:cNvSpPr>
          <p:nvPr>
            <p:ph sz="quarter" idx="1"/>
          </p:nvPr>
        </p:nvSpPr>
        <p:spPr/>
        <p:txBody>
          <a:bodyPr>
            <a:normAutofit/>
          </a:bodyPr>
          <a:lstStyle/>
          <a:p>
            <a:endParaRPr lang="de-DE" sz="2400" dirty="0" smtClean="0">
              <a:solidFill>
                <a:srgbClr val="000000"/>
              </a:solidFill>
              <a:latin typeface="Calibri" panose="020F0502020204030204" pitchFamily="34" charset="0"/>
            </a:endParaRPr>
          </a:p>
          <a:p>
            <a:pPr marL="0" indent="0">
              <a:buNone/>
            </a:pPr>
            <a:endParaRPr lang="de-DE" sz="2400" dirty="0">
              <a:solidFill>
                <a:srgbClr val="000000"/>
              </a:solidFill>
              <a:latin typeface="Calibri" panose="020F0502020204030204" pitchFamily="34" charset="0"/>
            </a:endParaRPr>
          </a:p>
          <a:p>
            <a:pPr marL="0" indent="0" algn="ctr">
              <a:buNone/>
            </a:pPr>
            <a:r>
              <a:rPr lang="de-DE" sz="4000" dirty="0" smtClean="0">
                <a:solidFill>
                  <a:srgbClr val="000000"/>
                </a:solidFill>
                <a:latin typeface="Calibri" panose="020F0502020204030204" pitchFamily="34" charset="0"/>
              </a:rPr>
              <a:t>Vielen Dank für ihre Aufmerksamkeit!</a:t>
            </a:r>
          </a:p>
        </p:txBody>
      </p:sp>
    </p:spTree>
    <p:extLst>
      <p:ext uri="{BB962C8B-B14F-4D97-AF65-F5344CB8AC3E}">
        <p14:creationId xmlns:p14="http://schemas.microsoft.com/office/powerpoint/2010/main" val="2402367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Calibri" panose="020F0502020204030204" pitchFamily="34" charset="0"/>
              </a:rPr>
              <a:t>Ausgangslage</a:t>
            </a:r>
            <a:endParaRPr lang="de-DE" dirty="0">
              <a:latin typeface="Calibri" panose="020F0502020204030204" pitchFamily="34" charset="0"/>
            </a:endParaRPr>
          </a:p>
        </p:txBody>
      </p:sp>
      <p:sp>
        <p:nvSpPr>
          <p:cNvPr id="3" name="Inhaltsplatzhalter 2"/>
          <p:cNvSpPr>
            <a:spLocks noGrp="1"/>
          </p:cNvSpPr>
          <p:nvPr>
            <p:ph sz="quarter" idx="1"/>
          </p:nvPr>
        </p:nvSpPr>
        <p:spPr/>
        <p:txBody>
          <a:bodyPr/>
          <a:lstStyle/>
          <a:p>
            <a:endParaRPr lang="de-DE" dirty="0">
              <a:latin typeface="Calibri" panose="020F0502020204030204" pitchFamily="34" charset="0"/>
            </a:endParaRPr>
          </a:p>
          <a:p>
            <a:r>
              <a:rPr lang="de-DE" dirty="0" smtClean="0">
                <a:latin typeface="Calibri" panose="020F0502020204030204" pitchFamily="34" charset="0"/>
              </a:rPr>
              <a:t>Die Kritik an der Arbeit der </a:t>
            </a:r>
            <a:r>
              <a:rPr lang="de-DE" dirty="0" err="1" smtClean="0">
                <a:latin typeface="Calibri" panose="020F0502020204030204" pitchFamily="34" charset="0"/>
              </a:rPr>
              <a:t>JiS</a:t>
            </a:r>
            <a:r>
              <a:rPr lang="de-DE" dirty="0" smtClean="0">
                <a:latin typeface="Calibri" panose="020F0502020204030204" pitchFamily="34" charset="0"/>
              </a:rPr>
              <a:t> bezieht sich auf:</a:t>
            </a:r>
          </a:p>
          <a:p>
            <a:pPr>
              <a:buFont typeface="Wingdings" panose="05000000000000000000" pitchFamily="2" charset="2"/>
              <a:buChar char="Ø"/>
            </a:pPr>
            <a:endParaRPr lang="de-DE" dirty="0" smtClean="0">
              <a:latin typeface="Calibri" panose="020F0502020204030204" pitchFamily="34" charset="0"/>
            </a:endParaRPr>
          </a:p>
          <a:p>
            <a:pPr>
              <a:buFont typeface="Wingdings" panose="05000000000000000000" pitchFamily="2" charset="2"/>
              <a:buChar char="Ø"/>
            </a:pPr>
            <a:r>
              <a:rPr lang="de-DE" dirty="0" smtClean="0">
                <a:latin typeface="Calibri" panose="020F0502020204030204" pitchFamily="34" charset="0"/>
              </a:rPr>
              <a:t>Beschränkung der Arbeit auf Teilnahme am Gerichtsverfahren.</a:t>
            </a:r>
          </a:p>
          <a:p>
            <a:pPr>
              <a:buFont typeface="Wingdings" panose="05000000000000000000" pitchFamily="2" charset="2"/>
              <a:buChar char="Ø"/>
            </a:pPr>
            <a:r>
              <a:rPr lang="de-DE" dirty="0" smtClean="0">
                <a:latin typeface="Calibri" panose="020F0502020204030204" pitchFamily="34" charset="0"/>
              </a:rPr>
              <a:t>Vernachlässigung der Betreuungsarbeit.</a:t>
            </a:r>
          </a:p>
          <a:p>
            <a:pPr>
              <a:buFont typeface="Wingdings" panose="05000000000000000000" pitchFamily="2" charset="2"/>
              <a:buChar char="Ø"/>
            </a:pPr>
            <a:r>
              <a:rPr lang="de-DE" dirty="0" smtClean="0">
                <a:latin typeface="Calibri" panose="020F0502020204030204" pitchFamily="34" charset="0"/>
              </a:rPr>
              <a:t>Stigmatisierende, nichtssagende Berichterstattung.</a:t>
            </a:r>
            <a:endParaRPr lang="de-DE" dirty="0">
              <a:latin typeface="Calibri" panose="020F0502020204030204" pitchFamily="34" charset="0"/>
            </a:endParaRPr>
          </a:p>
        </p:txBody>
      </p:sp>
    </p:spTree>
    <p:extLst>
      <p:ext uri="{BB962C8B-B14F-4D97-AF65-F5344CB8AC3E}">
        <p14:creationId xmlns:p14="http://schemas.microsoft.com/office/powerpoint/2010/main" val="15105595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Calibri" panose="020F0502020204030204" pitchFamily="34" charset="0"/>
              </a:rPr>
              <a:t>Forschungsstand</a:t>
            </a:r>
            <a:endParaRPr lang="de-DE" dirty="0">
              <a:latin typeface="Calibri" panose="020F0502020204030204" pitchFamily="34" charset="0"/>
            </a:endParaRPr>
          </a:p>
        </p:txBody>
      </p:sp>
      <p:sp>
        <p:nvSpPr>
          <p:cNvPr id="3" name="Inhaltsplatzhalter 2"/>
          <p:cNvSpPr>
            <a:spLocks noGrp="1"/>
          </p:cNvSpPr>
          <p:nvPr>
            <p:ph sz="quarter" idx="1"/>
          </p:nvPr>
        </p:nvSpPr>
        <p:spPr/>
        <p:txBody>
          <a:bodyPr>
            <a:normAutofit/>
          </a:bodyPr>
          <a:lstStyle/>
          <a:p>
            <a:r>
              <a:rPr lang="de-DE" u="sng" dirty="0" smtClean="0">
                <a:latin typeface="Calibri" panose="020F0502020204030204" pitchFamily="34" charset="0"/>
              </a:rPr>
              <a:t>Befragungen von </a:t>
            </a:r>
            <a:r>
              <a:rPr lang="de-DE" u="sng" dirty="0" err="1" smtClean="0">
                <a:latin typeface="Calibri" panose="020F0502020204030204" pitchFamily="34" charset="0"/>
              </a:rPr>
              <a:t>JugendrichterInnen</a:t>
            </a:r>
            <a:r>
              <a:rPr lang="de-DE" u="sng" dirty="0" smtClean="0">
                <a:latin typeface="Calibri" panose="020F0502020204030204" pitchFamily="34" charset="0"/>
              </a:rPr>
              <a:t>:</a:t>
            </a:r>
          </a:p>
          <a:p>
            <a:pPr marL="0" indent="0">
              <a:buNone/>
            </a:pPr>
            <a:endParaRPr lang="de-DE" dirty="0" smtClean="0">
              <a:latin typeface="Calibri" panose="020F0502020204030204" pitchFamily="34" charset="0"/>
            </a:endParaRPr>
          </a:p>
          <a:p>
            <a:r>
              <a:rPr lang="de-DE" dirty="0" err="1" smtClean="0">
                <a:latin typeface="Calibri" panose="020F0502020204030204" pitchFamily="34" charset="0"/>
              </a:rPr>
              <a:t>Pommering</a:t>
            </a:r>
            <a:r>
              <a:rPr lang="de-DE" dirty="0">
                <a:latin typeface="Calibri" panose="020F0502020204030204" pitchFamily="34" charset="0"/>
              </a:rPr>
              <a:t> (1982!): Analyse pädagogischer Einstellungen von </a:t>
            </a:r>
            <a:r>
              <a:rPr lang="de-DE" dirty="0" smtClean="0">
                <a:latin typeface="Calibri" panose="020F0502020204030204" pitchFamily="34" charset="0"/>
              </a:rPr>
              <a:t>Jugendrichtern.</a:t>
            </a:r>
          </a:p>
          <a:p>
            <a:pPr marL="0" indent="0">
              <a:buNone/>
            </a:pPr>
            <a:endParaRPr lang="de-DE" dirty="0">
              <a:latin typeface="Calibri" panose="020F0502020204030204" pitchFamily="34" charset="0"/>
            </a:endParaRPr>
          </a:p>
          <a:p>
            <a:r>
              <a:rPr lang="de-DE" dirty="0">
                <a:latin typeface="Calibri" panose="020F0502020204030204" pitchFamily="34" charset="0"/>
              </a:rPr>
              <a:t>Drews (2005): Die Aus-und </a:t>
            </a:r>
            <a:r>
              <a:rPr lang="de-DE" dirty="0" smtClean="0">
                <a:latin typeface="Calibri" panose="020F0502020204030204" pitchFamily="34" charset="0"/>
              </a:rPr>
              <a:t>Fortbildungssituation </a:t>
            </a:r>
            <a:r>
              <a:rPr lang="de-DE" dirty="0">
                <a:latin typeface="Calibri" panose="020F0502020204030204" pitchFamily="34" charset="0"/>
              </a:rPr>
              <a:t>von </a:t>
            </a:r>
            <a:r>
              <a:rPr lang="de-DE" dirty="0" smtClean="0">
                <a:latin typeface="Calibri" panose="020F0502020204030204" pitchFamily="34" charset="0"/>
              </a:rPr>
              <a:t>Jugendrichtern </a:t>
            </a:r>
            <a:r>
              <a:rPr lang="de-DE" dirty="0">
                <a:latin typeface="Calibri" panose="020F0502020204030204" pitchFamily="34" charset="0"/>
              </a:rPr>
              <a:t>und </a:t>
            </a:r>
            <a:r>
              <a:rPr lang="de-DE" dirty="0" smtClean="0">
                <a:latin typeface="Calibri" panose="020F0502020204030204" pitchFamily="34" charset="0"/>
              </a:rPr>
              <a:t>Jugendstaatsanwälten </a:t>
            </a:r>
            <a:r>
              <a:rPr lang="de-DE" dirty="0">
                <a:latin typeface="Calibri" panose="020F0502020204030204" pitchFamily="34" charset="0"/>
              </a:rPr>
              <a:t>in der </a:t>
            </a:r>
            <a:r>
              <a:rPr lang="de-DE" dirty="0" smtClean="0">
                <a:latin typeface="Calibri" panose="020F0502020204030204" pitchFamily="34" charset="0"/>
              </a:rPr>
              <a:t>BRD - Anspruch </a:t>
            </a:r>
            <a:r>
              <a:rPr lang="de-DE" dirty="0">
                <a:latin typeface="Calibri" panose="020F0502020204030204" pitchFamily="34" charset="0"/>
              </a:rPr>
              <a:t>und Wirklichkeit von § 37 JGG</a:t>
            </a:r>
            <a:r>
              <a:rPr lang="de-DE" dirty="0" smtClean="0">
                <a:latin typeface="Calibri" panose="020F0502020204030204" pitchFamily="34" charset="0"/>
              </a:rPr>
              <a:t>.</a:t>
            </a:r>
          </a:p>
          <a:p>
            <a:pPr marL="0" indent="0">
              <a:buNone/>
            </a:pPr>
            <a:r>
              <a:rPr lang="de-DE" sz="2800" dirty="0"/>
              <a:t>	</a:t>
            </a:r>
          </a:p>
          <a:p>
            <a:endParaRPr lang="de-DE" sz="2800" dirty="0">
              <a:solidFill>
                <a:srgbClr val="000000"/>
              </a:solidFill>
              <a:latin typeface="Arial"/>
            </a:endParaRPr>
          </a:p>
          <a:p>
            <a:endParaRPr lang="de-DE" dirty="0">
              <a:latin typeface="Calibri" panose="020F0502020204030204" pitchFamily="34" charset="0"/>
            </a:endParaRPr>
          </a:p>
        </p:txBody>
      </p:sp>
    </p:spTree>
    <p:extLst>
      <p:ext uri="{BB962C8B-B14F-4D97-AF65-F5344CB8AC3E}">
        <p14:creationId xmlns:p14="http://schemas.microsoft.com/office/powerpoint/2010/main" val="3846811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Calibri" panose="020F0502020204030204" pitchFamily="34" charset="0"/>
              </a:rPr>
              <a:t>Forschungsstand</a:t>
            </a:r>
            <a:endParaRPr lang="de-DE" dirty="0">
              <a:latin typeface="Calibri" panose="020F0502020204030204" pitchFamily="34" charset="0"/>
            </a:endParaRPr>
          </a:p>
        </p:txBody>
      </p:sp>
      <p:sp>
        <p:nvSpPr>
          <p:cNvPr id="3" name="Inhaltsplatzhalter 2"/>
          <p:cNvSpPr>
            <a:spLocks noGrp="1"/>
          </p:cNvSpPr>
          <p:nvPr>
            <p:ph sz="quarter" idx="1"/>
          </p:nvPr>
        </p:nvSpPr>
        <p:spPr/>
        <p:txBody>
          <a:bodyPr>
            <a:normAutofit/>
          </a:bodyPr>
          <a:lstStyle/>
          <a:p>
            <a:pPr marL="0" indent="0">
              <a:buNone/>
            </a:pPr>
            <a:endParaRPr lang="de-DE" sz="2800" dirty="0"/>
          </a:p>
          <a:p>
            <a:pPr>
              <a:buFont typeface="Arial" panose="020B0604020202020204" pitchFamily="34" charset="0"/>
              <a:buChar char="•"/>
            </a:pPr>
            <a:r>
              <a:rPr lang="de-DE" b="1" dirty="0" err="1" smtClean="0">
                <a:solidFill>
                  <a:srgbClr val="000000"/>
                </a:solidFill>
                <a:latin typeface="Calibri" panose="020F0502020204030204" pitchFamily="34" charset="0"/>
              </a:rPr>
              <a:t>Höynck</a:t>
            </a:r>
            <a:r>
              <a:rPr lang="de-DE" b="1" dirty="0" smtClean="0">
                <a:solidFill>
                  <a:srgbClr val="000000"/>
                </a:solidFill>
                <a:latin typeface="Calibri" panose="020F0502020204030204" pitchFamily="34" charset="0"/>
              </a:rPr>
              <a:t> und Leuschner (2014): </a:t>
            </a:r>
            <a:r>
              <a:rPr lang="de-DE" dirty="0" smtClean="0">
                <a:solidFill>
                  <a:srgbClr val="000000"/>
                </a:solidFill>
                <a:latin typeface="Calibri" panose="020F0502020204030204" pitchFamily="34" charset="0"/>
              </a:rPr>
              <a:t>Jugendgerichtsbarometer</a:t>
            </a:r>
          </a:p>
          <a:p>
            <a:pPr marL="0" indent="0">
              <a:buNone/>
            </a:pPr>
            <a:endParaRPr lang="de-DE" dirty="0" smtClean="0">
              <a:solidFill>
                <a:srgbClr val="000000"/>
              </a:solidFill>
              <a:latin typeface="Calibri" panose="020F0502020204030204" pitchFamily="34" charset="0"/>
            </a:endParaRPr>
          </a:p>
          <a:p>
            <a:pPr>
              <a:buFont typeface="Wingdings" panose="05000000000000000000" pitchFamily="2" charset="2"/>
              <a:buChar char="Ø"/>
            </a:pPr>
            <a:r>
              <a:rPr lang="de-DE" dirty="0" err="1" smtClean="0">
                <a:solidFill>
                  <a:srgbClr val="000000"/>
                </a:solidFill>
                <a:latin typeface="Calibri" panose="020F0502020204030204" pitchFamily="34" charset="0"/>
              </a:rPr>
              <a:t>JugendrichterInnen</a:t>
            </a:r>
            <a:r>
              <a:rPr lang="de-DE" dirty="0" smtClean="0">
                <a:solidFill>
                  <a:srgbClr val="000000"/>
                </a:solidFill>
                <a:latin typeface="Calibri" panose="020F0502020204030204" pitchFamily="34" charset="0"/>
              </a:rPr>
              <a:t> schildern eine gute Zusammenarbeit mit der </a:t>
            </a:r>
            <a:r>
              <a:rPr lang="de-DE" dirty="0" err="1" smtClean="0">
                <a:solidFill>
                  <a:srgbClr val="000000"/>
                </a:solidFill>
                <a:latin typeface="Calibri" panose="020F0502020204030204" pitchFamily="34" charset="0"/>
              </a:rPr>
              <a:t>JiS</a:t>
            </a:r>
            <a:r>
              <a:rPr lang="de-DE" dirty="0" smtClean="0">
                <a:solidFill>
                  <a:srgbClr val="000000"/>
                </a:solidFill>
                <a:latin typeface="Calibri" panose="020F0502020204030204" pitchFamily="34" charset="0"/>
              </a:rPr>
              <a:t> und eine hohe Übereinstimmung.</a:t>
            </a:r>
            <a:endParaRPr lang="de-DE" sz="2800" dirty="0">
              <a:solidFill>
                <a:srgbClr val="000000"/>
              </a:solidFill>
              <a:latin typeface="Arial"/>
            </a:endParaRPr>
          </a:p>
          <a:p>
            <a:endParaRPr lang="de-DE" dirty="0">
              <a:latin typeface="Calibri" panose="020F0502020204030204" pitchFamily="34" charset="0"/>
            </a:endParaRPr>
          </a:p>
        </p:txBody>
      </p:sp>
    </p:spTree>
    <p:extLst>
      <p:ext uri="{BB962C8B-B14F-4D97-AF65-F5344CB8AC3E}">
        <p14:creationId xmlns:p14="http://schemas.microsoft.com/office/powerpoint/2010/main" val="3754365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Calibri" panose="020F0502020204030204" pitchFamily="34" charset="0"/>
              </a:rPr>
              <a:t>Forschungsstand</a:t>
            </a:r>
            <a:endParaRPr lang="de-DE" dirty="0">
              <a:latin typeface="Calibri" panose="020F0502020204030204" pitchFamily="34" charset="0"/>
            </a:endParaRPr>
          </a:p>
        </p:txBody>
      </p:sp>
      <p:sp>
        <p:nvSpPr>
          <p:cNvPr id="3" name="Inhaltsplatzhalter 2"/>
          <p:cNvSpPr>
            <a:spLocks noGrp="1"/>
          </p:cNvSpPr>
          <p:nvPr>
            <p:ph sz="quarter" idx="1"/>
          </p:nvPr>
        </p:nvSpPr>
        <p:spPr/>
        <p:txBody>
          <a:bodyPr>
            <a:normAutofit/>
          </a:bodyPr>
          <a:lstStyle/>
          <a:p>
            <a:r>
              <a:rPr lang="de-DE" u="sng" dirty="0" smtClean="0">
                <a:latin typeface="Calibri" panose="020F0502020204030204" pitchFamily="34" charset="0"/>
              </a:rPr>
              <a:t>Befragungen von Mitarbeitenden der </a:t>
            </a:r>
            <a:r>
              <a:rPr lang="de-DE" u="sng" dirty="0" err="1" smtClean="0">
                <a:latin typeface="Calibri" panose="020F0502020204030204" pitchFamily="34" charset="0"/>
              </a:rPr>
              <a:t>JiS</a:t>
            </a:r>
            <a:endParaRPr lang="de-DE" u="sng" dirty="0">
              <a:latin typeface="Calibri" panose="020F0502020204030204" pitchFamily="34" charset="0"/>
            </a:endParaRPr>
          </a:p>
          <a:p>
            <a:r>
              <a:rPr lang="de-DE" sz="2400" dirty="0" smtClean="0">
                <a:latin typeface="Calibri" panose="020F0502020204030204" pitchFamily="34" charset="0"/>
              </a:rPr>
              <a:t>Pfeiffer (1977); Köpcke (1987); Lukas (1991)</a:t>
            </a:r>
          </a:p>
          <a:p>
            <a:pPr marL="0" indent="0">
              <a:buNone/>
            </a:pPr>
            <a:endParaRPr lang="de-DE" sz="2400" dirty="0" smtClean="0">
              <a:latin typeface="Calibri" panose="020F0502020204030204" pitchFamily="34" charset="0"/>
            </a:endParaRPr>
          </a:p>
          <a:p>
            <a:r>
              <a:rPr lang="de-DE" sz="2400" b="1" dirty="0" err="1" smtClean="0">
                <a:latin typeface="Calibri" panose="020F0502020204030204" pitchFamily="34" charset="0"/>
              </a:rPr>
              <a:t>Trenczek</a:t>
            </a:r>
            <a:r>
              <a:rPr lang="de-DE" sz="2400" b="1" dirty="0">
                <a:latin typeface="Calibri" panose="020F0502020204030204" pitchFamily="34" charset="0"/>
              </a:rPr>
              <a:t> (2003)</a:t>
            </a:r>
            <a:r>
              <a:rPr lang="de-DE" sz="2400" dirty="0">
                <a:latin typeface="Calibri" panose="020F0502020204030204" pitchFamily="34" charset="0"/>
              </a:rPr>
              <a:t>: </a:t>
            </a:r>
            <a:endParaRPr lang="de-DE" sz="2400" dirty="0" smtClean="0">
              <a:latin typeface="Calibri" panose="020F0502020204030204" pitchFamily="34" charset="0"/>
            </a:endParaRPr>
          </a:p>
          <a:p>
            <a:pPr>
              <a:buFont typeface="Wingdings" panose="05000000000000000000" pitchFamily="2" charset="2"/>
              <a:buChar char="Ø"/>
            </a:pPr>
            <a:r>
              <a:rPr lang="de-DE" sz="2400" dirty="0" smtClean="0">
                <a:latin typeface="Calibri" panose="020F0502020204030204" pitchFamily="34" charset="0"/>
              </a:rPr>
              <a:t>Die </a:t>
            </a:r>
            <a:r>
              <a:rPr lang="de-DE" sz="2400" dirty="0">
                <a:latin typeface="Calibri" panose="020F0502020204030204" pitchFamily="34" charset="0"/>
              </a:rPr>
              <a:t>sozialpädagogische </a:t>
            </a:r>
            <a:r>
              <a:rPr lang="de-DE" sz="2400" dirty="0" smtClean="0">
                <a:latin typeface="Calibri" panose="020F0502020204030204" pitchFamily="34" charset="0"/>
              </a:rPr>
              <a:t>Betreuungsleistung </a:t>
            </a:r>
            <a:r>
              <a:rPr lang="de-DE" sz="2400" dirty="0">
                <a:latin typeface="Calibri" panose="020F0502020204030204" pitchFamily="34" charset="0"/>
              </a:rPr>
              <a:t>der </a:t>
            </a:r>
            <a:r>
              <a:rPr lang="de-DE" sz="2400" dirty="0" err="1">
                <a:latin typeface="Calibri" panose="020F0502020204030204" pitchFamily="34" charset="0"/>
              </a:rPr>
              <a:t>JiS</a:t>
            </a:r>
            <a:r>
              <a:rPr lang="de-DE" sz="2400" dirty="0">
                <a:latin typeface="Calibri" panose="020F0502020204030204" pitchFamily="34" charset="0"/>
              </a:rPr>
              <a:t> </a:t>
            </a:r>
            <a:r>
              <a:rPr lang="de-DE" sz="2400" dirty="0" smtClean="0">
                <a:latin typeface="Calibri" panose="020F0502020204030204" pitchFamily="34" charset="0"/>
              </a:rPr>
              <a:t>ist weit unterentwickelt.</a:t>
            </a:r>
          </a:p>
          <a:p>
            <a:pPr>
              <a:buFont typeface="Wingdings" panose="05000000000000000000" pitchFamily="2" charset="2"/>
              <a:buChar char="Ø"/>
            </a:pPr>
            <a:r>
              <a:rPr lang="de-DE" sz="2400" dirty="0" smtClean="0">
                <a:latin typeface="Calibri" panose="020F0502020204030204" pitchFamily="34" charset="0"/>
              </a:rPr>
              <a:t>Konkrete Aufgabenwahrnehmung regional unterschiedlich.</a:t>
            </a:r>
          </a:p>
          <a:p>
            <a:pPr>
              <a:buFont typeface="Wingdings" panose="05000000000000000000" pitchFamily="2" charset="2"/>
              <a:buChar char="Ø"/>
            </a:pPr>
            <a:endParaRPr lang="de-DE" sz="2400" dirty="0" smtClean="0">
              <a:latin typeface="Calibri" panose="020F0502020204030204" pitchFamily="34" charset="0"/>
            </a:endParaRPr>
          </a:p>
          <a:p>
            <a:endParaRPr lang="de-DE" sz="2800" dirty="0">
              <a:solidFill>
                <a:srgbClr val="000000"/>
              </a:solidFill>
              <a:latin typeface="Arial"/>
            </a:endParaRPr>
          </a:p>
          <a:p>
            <a:endParaRPr lang="de-DE" dirty="0">
              <a:latin typeface="Calibri" panose="020F0502020204030204" pitchFamily="34" charset="0"/>
            </a:endParaRPr>
          </a:p>
        </p:txBody>
      </p:sp>
    </p:spTree>
    <p:extLst>
      <p:ext uri="{BB962C8B-B14F-4D97-AF65-F5344CB8AC3E}">
        <p14:creationId xmlns:p14="http://schemas.microsoft.com/office/powerpoint/2010/main" val="1419476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Calibri" panose="020F0502020204030204" pitchFamily="34" charset="0"/>
              </a:rPr>
              <a:t>Forschungsstand</a:t>
            </a:r>
            <a:endParaRPr lang="de-DE" dirty="0">
              <a:latin typeface="Calibri" panose="020F0502020204030204" pitchFamily="34" charset="0"/>
            </a:endParaRPr>
          </a:p>
        </p:txBody>
      </p:sp>
      <p:sp>
        <p:nvSpPr>
          <p:cNvPr id="3" name="Inhaltsplatzhalter 2"/>
          <p:cNvSpPr>
            <a:spLocks noGrp="1"/>
          </p:cNvSpPr>
          <p:nvPr>
            <p:ph sz="quarter" idx="1"/>
          </p:nvPr>
        </p:nvSpPr>
        <p:spPr/>
        <p:txBody>
          <a:bodyPr>
            <a:normAutofit/>
          </a:bodyPr>
          <a:lstStyle/>
          <a:p>
            <a:pPr marL="0" indent="0">
              <a:buNone/>
            </a:pPr>
            <a:endParaRPr lang="de-DE" sz="2400" dirty="0" smtClean="0">
              <a:latin typeface="Calibri" panose="020F0502020204030204" pitchFamily="34" charset="0"/>
            </a:endParaRPr>
          </a:p>
          <a:p>
            <a:r>
              <a:rPr lang="de-DE" sz="2400" b="1" dirty="0" smtClean="0">
                <a:latin typeface="Calibri" panose="020F0502020204030204" pitchFamily="34" charset="0"/>
              </a:rPr>
              <a:t>Jugendgerichtshilfebarometer </a:t>
            </a:r>
            <a:r>
              <a:rPr lang="de-DE" sz="2400" b="1" dirty="0">
                <a:latin typeface="Calibri" panose="020F0502020204030204" pitchFamily="34" charset="0"/>
              </a:rPr>
              <a:t>(</a:t>
            </a:r>
            <a:r>
              <a:rPr lang="de-DE" sz="2400" b="1" dirty="0" smtClean="0">
                <a:latin typeface="Calibri" panose="020F0502020204030204" pitchFamily="34" charset="0"/>
              </a:rPr>
              <a:t>2009)</a:t>
            </a:r>
            <a:r>
              <a:rPr lang="de-DE" sz="2400" dirty="0" smtClean="0">
                <a:latin typeface="Calibri" panose="020F0502020204030204" pitchFamily="34" charset="0"/>
              </a:rPr>
              <a:t>: </a:t>
            </a:r>
          </a:p>
          <a:p>
            <a:endParaRPr lang="de-DE" sz="2400" dirty="0" smtClean="0">
              <a:latin typeface="Calibri" panose="020F0502020204030204" pitchFamily="34" charset="0"/>
            </a:endParaRPr>
          </a:p>
          <a:p>
            <a:pPr>
              <a:buFont typeface="Wingdings" panose="05000000000000000000" pitchFamily="2" charset="2"/>
              <a:buChar char="Ø"/>
            </a:pPr>
            <a:r>
              <a:rPr lang="de-DE" sz="2400" dirty="0" smtClean="0">
                <a:latin typeface="Calibri" panose="020F0502020204030204" pitchFamily="34" charset="0"/>
              </a:rPr>
              <a:t>Kooperation mit Jugendrichtern wird als gut bis sehr gut bewertet.</a:t>
            </a:r>
          </a:p>
          <a:p>
            <a:pPr>
              <a:buFont typeface="Wingdings" panose="05000000000000000000" pitchFamily="2" charset="2"/>
              <a:buChar char="Ø"/>
            </a:pPr>
            <a:endParaRPr lang="de-DE" sz="2400" dirty="0" smtClean="0">
              <a:latin typeface="Calibri" panose="020F0502020204030204" pitchFamily="34" charset="0"/>
            </a:endParaRPr>
          </a:p>
          <a:p>
            <a:endParaRPr lang="de-DE" sz="2800" dirty="0">
              <a:solidFill>
                <a:srgbClr val="000000"/>
              </a:solidFill>
              <a:latin typeface="Arial"/>
            </a:endParaRPr>
          </a:p>
          <a:p>
            <a:endParaRPr lang="de-DE" dirty="0">
              <a:latin typeface="Calibri" panose="020F0502020204030204" pitchFamily="34" charset="0"/>
            </a:endParaRPr>
          </a:p>
        </p:txBody>
      </p:sp>
    </p:spTree>
    <p:extLst>
      <p:ext uri="{BB962C8B-B14F-4D97-AF65-F5344CB8AC3E}">
        <p14:creationId xmlns:p14="http://schemas.microsoft.com/office/powerpoint/2010/main" val="2725697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Calibri" panose="020F0502020204030204" pitchFamily="34" charset="0"/>
              </a:rPr>
              <a:t>Forschungsfrage</a:t>
            </a:r>
            <a:endParaRPr lang="de-DE" dirty="0">
              <a:latin typeface="Calibri" panose="020F0502020204030204" pitchFamily="34" charset="0"/>
            </a:endParaRPr>
          </a:p>
        </p:txBody>
      </p:sp>
      <p:sp>
        <p:nvSpPr>
          <p:cNvPr id="3" name="Inhaltsplatzhalter 2"/>
          <p:cNvSpPr>
            <a:spLocks noGrp="1"/>
          </p:cNvSpPr>
          <p:nvPr>
            <p:ph sz="quarter" idx="1"/>
          </p:nvPr>
        </p:nvSpPr>
        <p:spPr/>
        <p:txBody>
          <a:bodyPr/>
          <a:lstStyle/>
          <a:p>
            <a:endParaRPr lang="de-DE" dirty="0" smtClean="0"/>
          </a:p>
          <a:p>
            <a:r>
              <a:rPr lang="de-DE" sz="2400" dirty="0" smtClean="0"/>
              <a:t>Wie hoch ist die Einflussnahme der </a:t>
            </a:r>
            <a:r>
              <a:rPr lang="de-DE" sz="2400" dirty="0" err="1" smtClean="0"/>
              <a:t>JiS</a:t>
            </a:r>
            <a:r>
              <a:rPr lang="de-DE" sz="2400" dirty="0" smtClean="0"/>
              <a:t> auf strafprozessuale Entscheidungen?</a:t>
            </a:r>
          </a:p>
          <a:p>
            <a:endParaRPr lang="de-DE" sz="2400" dirty="0"/>
          </a:p>
          <a:p>
            <a:r>
              <a:rPr lang="de-DE" sz="2400" dirty="0" smtClean="0"/>
              <a:t>Welche Faktoren wirken sich auf die Einflussnahme aus?</a:t>
            </a:r>
          </a:p>
        </p:txBody>
      </p:sp>
    </p:spTree>
    <p:extLst>
      <p:ext uri="{BB962C8B-B14F-4D97-AF65-F5344CB8AC3E}">
        <p14:creationId xmlns:p14="http://schemas.microsoft.com/office/powerpoint/2010/main" val="459262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Calibri" panose="020F0502020204030204" pitchFamily="34" charset="0"/>
              </a:rPr>
              <a:t>Hypothesen zur Forschungsfrage</a:t>
            </a:r>
            <a:endParaRPr lang="de-DE" dirty="0">
              <a:latin typeface="Calibri" panose="020F0502020204030204" pitchFamily="34" charset="0"/>
            </a:endParaRPr>
          </a:p>
        </p:txBody>
      </p:sp>
      <p:sp>
        <p:nvSpPr>
          <p:cNvPr id="3" name="Inhaltsplatzhalter 2"/>
          <p:cNvSpPr>
            <a:spLocks noGrp="1"/>
          </p:cNvSpPr>
          <p:nvPr>
            <p:ph sz="quarter" idx="1"/>
          </p:nvPr>
        </p:nvSpPr>
        <p:spPr/>
        <p:txBody>
          <a:bodyPr>
            <a:normAutofit/>
          </a:bodyPr>
          <a:lstStyle/>
          <a:p>
            <a:r>
              <a:rPr lang="de-DE" sz="2400" dirty="0" smtClean="0">
                <a:latin typeface="Calibri" panose="020F0502020204030204" pitchFamily="34" charset="0"/>
              </a:rPr>
              <a:t>Die Einflussnahme der </a:t>
            </a:r>
            <a:r>
              <a:rPr lang="de-DE" sz="2400" dirty="0" err="1" smtClean="0">
                <a:latin typeface="Calibri" panose="020F0502020204030204" pitchFamily="34" charset="0"/>
              </a:rPr>
              <a:t>JiS</a:t>
            </a:r>
            <a:r>
              <a:rPr lang="de-DE" sz="2400" dirty="0" smtClean="0">
                <a:latin typeface="Calibri" panose="020F0502020204030204" pitchFamily="34" charset="0"/>
              </a:rPr>
              <a:t> auf strafprozessuale Entscheidungen ist abhängig von:</a:t>
            </a:r>
          </a:p>
          <a:p>
            <a:pPr marL="0" indent="0">
              <a:buNone/>
            </a:pPr>
            <a:endParaRPr lang="de-DE" sz="2400" dirty="0" smtClean="0">
              <a:latin typeface="Calibri" panose="020F0502020204030204" pitchFamily="34" charset="0"/>
            </a:endParaRPr>
          </a:p>
          <a:p>
            <a:r>
              <a:rPr lang="de-DE" sz="2400" b="1" dirty="0" smtClean="0">
                <a:latin typeface="Calibri" panose="020F0502020204030204" pitchFamily="34" charset="0"/>
              </a:rPr>
              <a:t>Seiten der Richter:</a:t>
            </a:r>
            <a:endParaRPr lang="de-DE" sz="2400" b="1" dirty="0">
              <a:latin typeface="Calibri" panose="020F0502020204030204" pitchFamily="34" charset="0"/>
            </a:endParaRPr>
          </a:p>
          <a:p>
            <a:pPr>
              <a:buFont typeface="Wingdings" panose="05000000000000000000" pitchFamily="2" charset="2"/>
              <a:buChar char="Ø"/>
            </a:pPr>
            <a:r>
              <a:rPr lang="de-DE" sz="2400" dirty="0" smtClean="0">
                <a:latin typeface="Calibri" panose="020F0502020204030204" pitchFamily="34" charset="0"/>
              </a:rPr>
              <a:t>Verweildauer der </a:t>
            </a:r>
            <a:r>
              <a:rPr lang="de-DE" sz="2400" dirty="0" err="1" smtClean="0">
                <a:latin typeface="Calibri" panose="020F0502020204030204" pitchFamily="34" charset="0"/>
              </a:rPr>
              <a:t>RichterInnen</a:t>
            </a:r>
            <a:r>
              <a:rPr lang="de-DE" sz="2400" dirty="0" smtClean="0">
                <a:latin typeface="Calibri" panose="020F0502020204030204" pitchFamily="34" charset="0"/>
              </a:rPr>
              <a:t> im Jugendstrafrecht.</a:t>
            </a:r>
          </a:p>
          <a:p>
            <a:pPr>
              <a:buFont typeface="Wingdings" panose="05000000000000000000" pitchFamily="2" charset="2"/>
              <a:buChar char="Ø"/>
            </a:pPr>
            <a:r>
              <a:rPr lang="de-DE" sz="2400" dirty="0" smtClean="0">
                <a:latin typeface="Calibri" panose="020F0502020204030204" pitchFamily="34" charset="0"/>
              </a:rPr>
              <a:t>Stellenanteil des Richters im Jugendstrafrecht.</a:t>
            </a:r>
          </a:p>
          <a:p>
            <a:pPr>
              <a:buFont typeface="Wingdings" panose="05000000000000000000" pitchFamily="2" charset="2"/>
              <a:buChar char="Ø"/>
            </a:pPr>
            <a:r>
              <a:rPr lang="de-DE" sz="2400" dirty="0" smtClean="0">
                <a:latin typeface="Calibri" panose="020F0502020204030204" pitchFamily="34" charset="0"/>
              </a:rPr>
              <a:t>Vorbereitung des Richters auf das Jugendstrafrecht in der Ausbildung.</a:t>
            </a:r>
          </a:p>
          <a:p>
            <a:pPr>
              <a:buFont typeface="Wingdings" panose="05000000000000000000" pitchFamily="2" charset="2"/>
              <a:buChar char="Ø"/>
            </a:pPr>
            <a:r>
              <a:rPr lang="de-DE" sz="2400" dirty="0" smtClean="0">
                <a:latin typeface="Calibri" panose="020F0502020204030204" pitchFamily="34" charset="0"/>
              </a:rPr>
              <a:t>Teilnahme an fachspezifischen Fortbildungen.</a:t>
            </a:r>
          </a:p>
          <a:p>
            <a:pPr>
              <a:buFont typeface="Wingdings" panose="05000000000000000000" pitchFamily="2" charset="2"/>
              <a:buChar char="Ø"/>
            </a:pPr>
            <a:r>
              <a:rPr lang="de-DE" sz="2400" dirty="0" smtClean="0">
                <a:latin typeface="Calibri" panose="020F0502020204030204" pitchFamily="34" charset="0"/>
              </a:rPr>
              <a:t>Beurteilung ambulanter Maßnahmen.</a:t>
            </a:r>
          </a:p>
          <a:p>
            <a:pPr>
              <a:buFont typeface="Wingdings" panose="05000000000000000000" pitchFamily="2" charset="2"/>
              <a:buChar char="Ø"/>
            </a:pPr>
            <a:endParaRPr lang="de-DE" sz="2400" dirty="0" smtClean="0">
              <a:latin typeface="Calibri" panose="020F0502020204030204" pitchFamily="34" charset="0"/>
            </a:endParaRPr>
          </a:p>
          <a:p>
            <a:pPr>
              <a:buFont typeface="Wingdings" panose="05000000000000000000" pitchFamily="2" charset="2"/>
              <a:buChar char="Ø"/>
            </a:pPr>
            <a:endParaRPr lang="de-DE" sz="2400" dirty="0">
              <a:latin typeface="Calibri" panose="020F0502020204030204" pitchFamily="34" charset="0"/>
            </a:endParaRPr>
          </a:p>
        </p:txBody>
      </p:sp>
    </p:spTree>
    <p:extLst>
      <p:ext uri="{BB962C8B-B14F-4D97-AF65-F5344CB8AC3E}">
        <p14:creationId xmlns:p14="http://schemas.microsoft.com/office/powerpoint/2010/main" val="19183489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ctylos">
  <a:themeElements>
    <a:clrScheme name="Dactylos">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actylos">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Dactylos">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1014</Words>
  <Application>Microsoft Office PowerPoint</Application>
  <PresentationFormat>Benutzerdefiniert</PresentationFormat>
  <Paragraphs>167</Paragraphs>
  <Slides>28</Slides>
  <Notes>0</Notes>
  <HiddenSlides>0</HiddenSlides>
  <MMClips>0</MMClips>
  <ScaleCrop>false</ScaleCrop>
  <HeadingPairs>
    <vt:vector size="6" baseType="variant">
      <vt:variant>
        <vt:lpstr>Verwendete Schriftarten</vt:lpstr>
      </vt:variant>
      <vt:variant>
        <vt:i4>10</vt:i4>
      </vt:variant>
      <vt:variant>
        <vt:lpstr>Design</vt:lpstr>
      </vt:variant>
      <vt:variant>
        <vt:i4>1</vt:i4>
      </vt:variant>
      <vt:variant>
        <vt:lpstr>Folientitel</vt:lpstr>
      </vt:variant>
      <vt:variant>
        <vt:i4>28</vt:i4>
      </vt:variant>
    </vt:vector>
  </HeadingPairs>
  <TitlesOfParts>
    <vt:vector size="39" baseType="lpstr">
      <vt:lpstr>Arial</vt:lpstr>
      <vt:lpstr>Calibri</vt:lpstr>
      <vt:lpstr>Franklin Gothic Book</vt:lpstr>
      <vt:lpstr>Perpetua</vt:lpstr>
      <vt:lpstr>Symbol</vt:lpstr>
      <vt:lpstr>Times</vt:lpstr>
      <vt:lpstr>Times New Roman</vt:lpstr>
      <vt:lpstr>URWEgyptienneT</vt:lpstr>
      <vt:lpstr>Wingdings</vt:lpstr>
      <vt:lpstr>Wingdings 2</vt:lpstr>
      <vt:lpstr>Dactylos</vt:lpstr>
      <vt:lpstr>Jugendhilfe und Justiz –   wer beeinflusst wen und wie?</vt:lpstr>
      <vt:lpstr>Ausgangslage</vt:lpstr>
      <vt:lpstr>Ausgangslage</vt:lpstr>
      <vt:lpstr>Forschungsstand</vt:lpstr>
      <vt:lpstr>Forschungsstand</vt:lpstr>
      <vt:lpstr>Forschungsstand</vt:lpstr>
      <vt:lpstr>Forschungsstand</vt:lpstr>
      <vt:lpstr>Forschungsfrage</vt:lpstr>
      <vt:lpstr>Hypothesen zur Forschungsfrage</vt:lpstr>
      <vt:lpstr>Hypothesen zur Forschungsfrage</vt:lpstr>
      <vt:lpstr>Hypothesen zur Forschungsfrage</vt:lpstr>
      <vt:lpstr>Zielgruppe</vt:lpstr>
      <vt:lpstr>Methoden</vt:lpstr>
      <vt:lpstr>Methoden</vt:lpstr>
      <vt:lpstr>Ergebnisse</vt:lpstr>
      <vt:lpstr>Ergebnisse</vt:lpstr>
      <vt:lpstr>Ergebnisse</vt:lpstr>
      <vt:lpstr>Ergebnisse</vt:lpstr>
      <vt:lpstr>Ergebnisse</vt:lpstr>
      <vt:lpstr>Ergebnisse</vt:lpstr>
      <vt:lpstr>Ergebnisse</vt:lpstr>
      <vt:lpstr>Ergebnisse</vt:lpstr>
      <vt:lpstr>Ergebnisse</vt:lpstr>
      <vt:lpstr>Abschlussbetrachtung</vt:lpstr>
      <vt:lpstr>Abschlussbetrachtung</vt:lpstr>
      <vt:lpstr>Anschließende Forschungsfrage</vt:lpstr>
      <vt:lpstr>Promotionsvorhaben</vt:lpstr>
      <vt:lpstr>PowerPoint-Präsentation</vt:lpstr>
    </vt:vector>
  </TitlesOfParts>
  <Company>Justizvollzug NRW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Übergangsmanagement in der Jugendarrestanstalt Eva-Kristina Ziegler</dc:title>
  <dc:creator>zieglerek</dc:creator>
  <cp:lastModifiedBy>Eva-Kristina Ziegler</cp:lastModifiedBy>
  <cp:revision>129</cp:revision>
  <cp:lastPrinted>2004-11-23T10:26:10Z</cp:lastPrinted>
  <dcterms:created xsi:type="dcterms:W3CDTF">2013-08-08T10:02:48Z</dcterms:created>
  <dcterms:modified xsi:type="dcterms:W3CDTF">2017-05-16T20:06:38Z</dcterms:modified>
</cp:coreProperties>
</file>